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7"/>
  </p:notesMasterIdLst>
  <p:handoutMasterIdLst>
    <p:handoutMasterId r:id="rId58"/>
  </p:handoutMasterIdLst>
  <p:sldIdLst>
    <p:sldId id="336" r:id="rId2"/>
    <p:sldId id="333" r:id="rId3"/>
    <p:sldId id="319" r:id="rId4"/>
    <p:sldId id="340" r:id="rId5"/>
    <p:sldId id="341" r:id="rId6"/>
    <p:sldId id="326" r:id="rId7"/>
    <p:sldId id="321" r:id="rId8"/>
    <p:sldId id="325" r:id="rId9"/>
    <p:sldId id="337" r:id="rId10"/>
    <p:sldId id="327" r:id="rId11"/>
    <p:sldId id="322" r:id="rId12"/>
    <p:sldId id="323" r:id="rId13"/>
    <p:sldId id="330" r:id="rId14"/>
    <p:sldId id="331" r:id="rId15"/>
    <p:sldId id="320" r:id="rId16"/>
    <p:sldId id="328" r:id="rId17"/>
    <p:sldId id="329" r:id="rId18"/>
    <p:sldId id="324" r:id="rId19"/>
    <p:sldId id="332" r:id="rId20"/>
    <p:sldId id="256" r:id="rId21"/>
    <p:sldId id="316" r:id="rId22"/>
    <p:sldId id="317" r:id="rId23"/>
    <p:sldId id="318" r:id="rId24"/>
    <p:sldId id="257" r:id="rId25"/>
    <p:sldId id="292" r:id="rId26"/>
    <p:sldId id="293" r:id="rId27"/>
    <p:sldId id="259" r:id="rId28"/>
    <p:sldId id="263" r:id="rId29"/>
    <p:sldId id="264" r:id="rId30"/>
    <p:sldId id="294" r:id="rId31"/>
    <p:sldId id="270" r:id="rId32"/>
    <p:sldId id="258" r:id="rId33"/>
    <p:sldId id="295" r:id="rId34"/>
    <p:sldId id="296" r:id="rId35"/>
    <p:sldId id="297" r:id="rId36"/>
    <p:sldId id="298" r:id="rId37"/>
    <p:sldId id="299" r:id="rId38"/>
    <p:sldId id="300" r:id="rId39"/>
    <p:sldId id="272" r:id="rId40"/>
    <p:sldId id="301" r:id="rId41"/>
    <p:sldId id="302" r:id="rId42"/>
    <p:sldId id="303" r:id="rId43"/>
    <p:sldId id="304" r:id="rId44"/>
    <p:sldId id="305" r:id="rId45"/>
    <p:sldId id="306" r:id="rId46"/>
    <p:sldId id="307" r:id="rId47"/>
    <p:sldId id="309" r:id="rId48"/>
    <p:sldId id="310" r:id="rId49"/>
    <p:sldId id="311" r:id="rId50"/>
    <p:sldId id="312" r:id="rId51"/>
    <p:sldId id="313" r:id="rId52"/>
    <p:sldId id="314" r:id="rId53"/>
    <p:sldId id="315" r:id="rId54"/>
    <p:sldId id="338" r:id="rId55"/>
    <p:sldId id="339" r:id="rId56"/>
  </p:sldIdLst>
  <p:sldSz cx="9144000" cy="6858000" type="screen4x3"/>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488" autoAdjust="0"/>
    <p:restoredTop sz="94660"/>
  </p:normalViewPr>
  <p:slideViewPr>
    <p:cSldViewPr>
      <p:cViewPr varScale="1">
        <p:scale>
          <a:sx n="191" d="100"/>
          <a:sy n="191" d="100"/>
        </p:scale>
        <p:origin x="-1888" y="-10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63" Type="http://schemas.openxmlformats.org/officeDocument/2006/relationships/tableStyles" Target="tableStyles.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slide" Target="slides/slide53.xml"/><Relationship Id="rId55" Type="http://schemas.openxmlformats.org/officeDocument/2006/relationships/slide" Target="slides/slide54.xml"/><Relationship Id="rId56" Type="http://schemas.openxmlformats.org/officeDocument/2006/relationships/slide" Target="slides/slide55.xml"/><Relationship Id="rId57" Type="http://schemas.openxmlformats.org/officeDocument/2006/relationships/notesMaster" Target="notesMasters/notesMaster1.xml"/><Relationship Id="rId58" Type="http://schemas.openxmlformats.org/officeDocument/2006/relationships/handoutMaster" Target="handoutMasters/handoutMaster1.xml"/><Relationship Id="rId59" Type="http://schemas.openxmlformats.org/officeDocument/2006/relationships/printerSettings" Target="printerSettings/printerSettings1.bin"/><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60" Type="http://schemas.openxmlformats.org/officeDocument/2006/relationships/presProps" Target="presProps.xml"/><Relationship Id="rId61" Type="http://schemas.openxmlformats.org/officeDocument/2006/relationships/viewProps" Target="viewProps.xml"/><Relationship Id="rId62" Type="http://schemas.openxmlformats.org/officeDocument/2006/relationships/theme" Target="theme/theme1.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665" cy="464814"/>
          </a:xfrm>
          <a:prstGeom prst="rect">
            <a:avLst/>
          </a:prstGeom>
        </p:spPr>
        <p:txBody>
          <a:bodyPr vert="horz" lIns="92446" tIns="46223" rIns="92446" bIns="46223" rtlCol="0"/>
          <a:lstStyle>
            <a:lvl1pPr algn="l">
              <a:defRPr sz="1200"/>
            </a:lvl1pPr>
          </a:lstStyle>
          <a:p>
            <a:endParaRPr lang="en-US"/>
          </a:p>
        </p:txBody>
      </p:sp>
      <p:sp>
        <p:nvSpPr>
          <p:cNvPr id="3" name="Date Placeholder 2"/>
          <p:cNvSpPr>
            <a:spLocks noGrp="1"/>
          </p:cNvSpPr>
          <p:nvPr>
            <p:ph type="dt" sz="quarter" idx="1"/>
          </p:nvPr>
        </p:nvSpPr>
        <p:spPr>
          <a:xfrm>
            <a:off x="3977827" y="0"/>
            <a:ext cx="3043665" cy="464814"/>
          </a:xfrm>
          <a:prstGeom prst="rect">
            <a:avLst/>
          </a:prstGeom>
        </p:spPr>
        <p:txBody>
          <a:bodyPr vert="horz" lIns="92446" tIns="46223" rIns="92446" bIns="46223" rtlCol="0"/>
          <a:lstStyle>
            <a:lvl1pPr algn="r">
              <a:defRPr sz="1200"/>
            </a:lvl1pPr>
          </a:lstStyle>
          <a:p>
            <a:fld id="{23AF2B8A-578F-4D82-804B-48BB5687EB59}" type="datetimeFigureOut">
              <a:rPr lang="en-US" smtClean="0"/>
              <a:t>2/17/22</a:t>
            </a:fld>
            <a:endParaRPr lang="en-US"/>
          </a:p>
        </p:txBody>
      </p:sp>
      <p:sp>
        <p:nvSpPr>
          <p:cNvPr id="4" name="Footer Placeholder 3"/>
          <p:cNvSpPr>
            <a:spLocks noGrp="1"/>
          </p:cNvSpPr>
          <p:nvPr>
            <p:ph type="ftr" sz="quarter" idx="2"/>
          </p:nvPr>
        </p:nvSpPr>
        <p:spPr>
          <a:xfrm>
            <a:off x="0" y="8842684"/>
            <a:ext cx="3043665" cy="464814"/>
          </a:xfrm>
          <a:prstGeom prst="rect">
            <a:avLst/>
          </a:prstGeom>
        </p:spPr>
        <p:txBody>
          <a:bodyPr vert="horz" lIns="92446" tIns="46223" rIns="92446" bIns="46223" rtlCol="0" anchor="b"/>
          <a:lstStyle>
            <a:lvl1pPr algn="l">
              <a:defRPr sz="1200"/>
            </a:lvl1pPr>
          </a:lstStyle>
          <a:p>
            <a:endParaRPr lang="en-US"/>
          </a:p>
        </p:txBody>
      </p:sp>
      <p:sp>
        <p:nvSpPr>
          <p:cNvPr id="5" name="Slide Number Placeholder 4"/>
          <p:cNvSpPr>
            <a:spLocks noGrp="1"/>
          </p:cNvSpPr>
          <p:nvPr>
            <p:ph type="sldNum" sz="quarter" idx="3"/>
          </p:nvPr>
        </p:nvSpPr>
        <p:spPr>
          <a:xfrm>
            <a:off x="3977827" y="8842684"/>
            <a:ext cx="3043665" cy="464814"/>
          </a:xfrm>
          <a:prstGeom prst="rect">
            <a:avLst/>
          </a:prstGeom>
        </p:spPr>
        <p:txBody>
          <a:bodyPr vert="horz" lIns="92446" tIns="46223" rIns="92446" bIns="46223" rtlCol="0" anchor="b"/>
          <a:lstStyle>
            <a:lvl1pPr algn="r">
              <a:defRPr sz="1200"/>
            </a:lvl1pPr>
          </a:lstStyle>
          <a:p>
            <a:fld id="{ACF0B5AF-93F0-4763-A261-51EC090809AB}" type="slidenum">
              <a:rPr lang="en-US" smtClean="0"/>
              <a:t>‹#›</a:t>
            </a:fld>
            <a:endParaRPr lang="en-US"/>
          </a:p>
        </p:txBody>
      </p:sp>
    </p:spTree>
    <p:extLst>
      <p:ext uri="{BB962C8B-B14F-4D97-AF65-F5344CB8AC3E}">
        <p14:creationId xmlns:p14="http://schemas.microsoft.com/office/powerpoint/2010/main" val="352924327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5455"/>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idx="1"/>
          </p:nvPr>
        </p:nvSpPr>
        <p:spPr>
          <a:xfrm>
            <a:off x="3978131" y="0"/>
            <a:ext cx="3043343" cy="465455"/>
          </a:xfrm>
          <a:prstGeom prst="rect">
            <a:avLst/>
          </a:prstGeom>
        </p:spPr>
        <p:txBody>
          <a:bodyPr vert="horz" lIns="93324" tIns="46662" rIns="93324" bIns="46662" rtlCol="0"/>
          <a:lstStyle>
            <a:lvl1pPr algn="r">
              <a:defRPr sz="1200"/>
            </a:lvl1pPr>
          </a:lstStyle>
          <a:p>
            <a:fld id="{5A7917FF-9395-4A51-8197-6DD4E97B8335}" type="datetimeFigureOut">
              <a:rPr lang="en-US" smtClean="0"/>
              <a:pPr/>
              <a:t>2/17/22</a:t>
            </a:fld>
            <a:endParaRPr lang="en-US"/>
          </a:p>
        </p:txBody>
      </p:sp>
      <p:sp>
        <p:nvSpPr>
          <p:cNvPr id="4" name="Slide Image Placeholder 3"/>
          <p:cNvSpPr>
            <a:spLocks noGrp="1" noRot="1" noChangeAspect="1"/>
          </p:cNvSpPr>
          <p:nvPr>
            <p:ph type="sldImg" idx="2"/>
          </p:nvPr>
        </p:nvSpPr>
        <p:spPr>
          <a:xfrm>
            <a:off x="1184275" y="698500"/>
            <a:ext cx="4654550" cy="3490913"/>
          </a:xfrm>
          <a:prstGeom prst="rect">
            <a:avLst/>
          </a:prstGeom>
          <a:noFill/>
          <a:ln w="12700">
            <a:solidFill>
              <a:prstClr val="black"/>
            </a:solidFill>
          </a:ln>
        </p:spPr>
        <p:txBody>
          <a:bodyPr vert="horz" lIns="93324" tIns="46662" rIns="93324" bIns="46662" rtlCol="0" anchor="ctr"/>
          <a:lstStyle/>
          <a:p>
            <a:endParaRPr lang="en-US"/>
          </a:p>
        </p:txBody>
      </p:sp>
      <p:sp>
        <p:nvSpPr>
          <p:cNvPr id="5" name="Notes Placeholder 4"/>
          <p:cNvSpPr>
            <a:spLocks noGrp="1"/>
          </p:cNvSpPr>
          <p:nvPr>
            <p:ph type="body" sz="quarter" idx="3"/>
          </p:nvPr>
        </p:nvSpPr>
        <p:spPr>
          <a:xfrm>
            <a:off x="702310" y="4421823"/>
            <a:ext cx="5618480" cy="4189095"/>
          </a:xfrm>
          <a:prstGeom prst="rect">
            <a:avLst/>
          </a:prstGeom>
        </p:spPr>
        <p:txBody>
          <a:bodyPr vert="horz" lIns="93324" tIns="46662" rIns="93324" bIns="46662"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030"/>
            <a:ext cx="3043343" cy="465455"/>
          </a:xfrm>
          <a:prstGeom prst="rect">
            <a:avLst/>
          </a:prstGeom>
        </p:spPr>
        <p:txBody>
          <a:bodyPr vert="horz" lIns="93324" tIns="46662" rIns="93324" bIns="46662" rtlCol="0" anchor="b"/>
          <a:lstStyle>
            <a:lvl1pPr algn="l">
              <a:defRPr sz="1200"/>
            </a:lvl1pPr>
          </a:lstStyle>
          <a:p>
            <a:endParaRPr lang="en-US"/>
          </a:p>
        </p:txBody>
      </p:sp>
      <p:sp>
        <p:nvSpPr>
          <p:cNvPr id="7" name="Slide Number Placeholder 6"/>
          <p:cNvSpPr>
            <a:spLocks noGrp="1"/>
          </p:cNvSpPr>
          <p:nvPr>
            <p:ph type="sldNum" sz="quarter" idx="5"/>
          </p:nvPr>
        </p:nvSpPr>
        <p:spPr>
          <a:xfrm>
            <a:off x="3978131" y="8842030"/>
            <a:ext cx="3043343" cy="465455"/>
          </a:xfrm>
          <a:prstGeom prst="rect">
            <a:avLst/>
          </a:prstGeom>
        </p:spPr>
        <p:txBody>
          <a:bodyPr vert="horz" lIns="93324" tIns="46662" rIns="93324" bIns="46662" rtlCol="0" anchor="b"/>
          <a:lstStyle>
            <a:lvl1pPr algn="r">
              <a:defRPr sz="1200"/>
            </a:lvl1pPr>
          </a:lstStyle>
          <a:p>
            <a:fld id="{5BEC97AA-1C53-4B0F-A0A5-114780856807}" type="slidenum">
              <a:rPr lang="en-US" smtClean="0"/>
              <a:pPr/>
              <a:t>‹#›</a:t>
            </a:fld>
            <a:endParaRPr lang="en-US"/>
          </a:p>
        </p:txBody>
      </p:sp>
    </p:spTree>
    <p:extLst>
      <p:ext uri="{BB962C8B-B14F-4D97-AF65-F5344CB8AC3E}">
        <p14:creationId xmlns:p14="http://schemas.microsoft.com/office/powerpoint/2010/main" val="27130485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BEC97AA-1C53-4B0F-A0A5-114780856807}" type="slidenum">
              <a:rPr lang="en-US" smtClean="0"/>
              <a:pPr/>
              <a:t>3</a:t>
            </a:fld>
            <a:endParaRPr lang="en-US"/>
          </a:p>
        </p:txBody>
      </p:sp>
    </p:spTree>
    <p:extLst>
      <p:ext uri="{BB962C8B-B14F-4D97-AF65-F5344CB8AC3E}">
        <p14:creationId xmlns:p14="http://schemas.microsoft.com/office/powerpoint/2010/main" val="24814558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BEC97AA-1C53-4B0F-A0A5-114780856807}" type="slidenum">
              <a:rPr lang="en-US" smtClean="0"/>
              <a:pPr/>
              <a:t>20</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BEC97AA-1C53-4B0F-A0A5-114780856807}" type="slidenum">
              <a:rPr lang="en-US" smtClean="0"/>
              <a:pPr/>
              <a:t>24</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BEC97AA-1C53-4B0F-A0A5-114780856807}" type="slidenum">
              <a:rPr lang="en-US" smtClean="0"/>
              <a:pPr/>
              <a:t>27</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BEC97AA-1C53-4B0F-A0A5-114780856807}" type="slidenum">
              <a:rPr lang="en-US" smtClean="0"/>
              <a:pPr/>
              <a:t>28</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BEC97AA-1C53-4B0F-A0A5-114780856807}" type="slidenum">
              <a:rPr lang="en-US" smtClean="0"/>
              <a:pPr/>
              <a:t>29</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BEC97AA-1C53-4B0F-A0A5-114780856807}" type="slidenum">
              <a:rPr lang="en-US" smtClean="0"/>
              <a:pPr/>
              <a:t>31</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BEC97AA-1C53-4B0F-A0A5-114780856807}" type="slidenum">
              <a:rPr lang="en-US" smtClean="0"/>
              <a:pPr/>
              <a:t>32</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BEC97AA-1C53-4B0F-A0A5-114780856807}" type="slidenum">
              <a:rPr lang="en-US" smtClean="0"/>
              <a:pPr/>
              <a:t>39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C8CE89F0-F5F7-473E-AD7D-98485C960EAB}" type="datetimeFigureOut">
              <a:rPr lang="en-US" smtClean="0"/>
              <a:pPr/>
              <a:t>2/17/22</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8A6972F5-900E-4F50-BDFC-F1E83125683E}"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C8CE89F0-F5F7-473E-AD7D-98485C960EAB}" type="datetimeFigureOut">
              <a:rPr lang="en-US" smtClean="0"/>
              <a:pPr/>
              <a:t>2/17/22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6972F5-900E-4F50-BDFC-F1E83125683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C8CE89F0-F5F7-473E-AD7D-98485C960EAB}" type="datetimeFigureOut">
              <a:rPr lang="en-US" smtClean="0"/>
              <a:pPr/>
              <a:t>2/17/22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6972F5-900E-4F50-BDFC-F1E83125683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C8CE89F0-F5F7-473E-AD7D-98485C960EAB}" type="datetimeFigureOut">
              <a:rPr lang="en-US" smtClean="0"/>
              <a:pPr/>
              <a:t>2/17/22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6972F5-900E-4F50-BDFC-F1E83125683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C8CE89F0-F5F7-473E-AD7D-98485C960EAB}" type="datetimeFigureOut">
              <a:rPr lang="en-US" smtClean="0"/>
              <a:pPr/>
              <a:t>2/17/22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6972F5-900E-4F50-BDFC-F1E83125683E}"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C8CE89F0-F5F7-473E-AD7D-98485C960EAB}" type="datetimeFigureOut">
              <a:rPr lang="en-US" smtClean="0"/>
              <a:pPr/>
              <a:t>2/17/22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A6972F5-900E-4F50-BDFC-F1E83125683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a:t>Click to edit Master title style</a:t>
            </a:r>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C8CE89F0-F5F7-473E-AD7D-98485C960EAB}" type="datetimeFigureOut">
              <a:rPr lang="en-US" smtClean="0"/>
              <a:pPr/>
              <a:t>2/17/22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A6972F5-900E-4F50-BDFC-F1E83125683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t>Click to edit Master title style</a:t>
            </a:r>
          </a:p>
        </p:txBody>
      </p:sp>
      <p:sp>
        <p:nvSpPr>
          <p:cNvPr id="3" name="Date Placeholder 2"/>
          <p:cNvSpPr>
            <a:spLocks noGrp="1"/>
          </p:cNvSpPr>
          <p:nvPr>
            <p:ph type="dt" sz="half" idx="10"/>
          </p:nvPr>
        </p:nvSpPr>
        <p:spPr/>
        <p:txBody>
          <a:bodyPr/>
          <a:lstStyle/>
          <a:p>
            <a:fld id="{C8CE89F0-F5F7-473E-AD7D-98485C960EAB}" type="datetimeFigureOut">
              <a:rPr lang="en-US" smtClean="0"/>
              <a:pPr/>
              <a:t>2/17/22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A6972F5-900E-4F50-BDFC-F1E83125683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8CE89F0-F5F7-473E-AD7D-98485C960EAB}" type="datetimeFigureOut">
              <a:rPr lang="en-US" smtClean="0"/>
              <a:pPr/>
              <a:t>2/17/22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A6972F5-900E-4F50-BDFC-F1E83125683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C8CE89F0-F5F7-473E-AD7D-98485C960EAB}" type="datetimeFigureOut">
              <a:rPr lang="en-US" smtClean="0"/>
              <a:pPr/>
              <a:t>2/17/22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A6972F5-900E-4F50-BDFC-F1E83125683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a:t>Click to edit Master title style</a:t>
            </a:r>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C8CE89F0-F5F7-473E-AD7D-98485C960EAB}" type="datetimeFigureOut">
              <a:rPr lang="en-US" smtClean="0"/>
              <a:pPr/>
              <a:t>2/17/22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8A6972F5-900E-4F50-BDFC-F1E83125683E}"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a:t>Click to edit Master title style</a:t>
            </a:r>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C8CE89F0-F5F7-473E-AD7D-98485C960EAB}" type="datetimeFigureOut">
              <a:rPr lang="en-US" smtClean="0"/>
              <a:pPr/>
              <a:t>2/17/22</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8A6972F5-900E-4F50-BDFC-F1E83125683E}"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 Id="rId3" Type="http://schemas.openxmlformats.org/officeDocument/2006/relationships/image" Target="../media/image2.jpe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9A841EC-287A-4638-B217-3DC0EA878AC2}"/>
              </a:ext>
            </a:extLst>
          </p:cNvPr>
          <p:cNvSpPr>
            <a:spLocks noGrp="1"/>
          </p:cNvSpPr>
          <p:nvPr>
            <p:ph type="ctrTitle"/>
          </p:nvPr>
        </p:nvSpPr>
        <p:spPr/>
        <p:txBody>
          <a:bodyPr/>
          <a:lstStyle/>
          <a:p>
            <a:r>
              <a:rPr lang="en-US" dirty="0"/>
              <a:t>Fraud and Implications for School Districts</a:t>
            </a:r>
          </a:p>
        </p:txBody>
      </p:sp>
      <p:sp>
        <p:nvSpPr>
          <p:cNvPr id="3" name="Subtitle 2">
            <a:extLst>
              <a:ext uri="{FF2B5EF4-FFF2-40B4-BE49-F238E27FC236}">
                <a16:creationId xmlns:a16="http://schemas.microsoft.com/office/drawing/2014/main" xmlns="" id="{77DE3D23-296A-4CC8-974F-70DD059D52E5}"/>
              </a:ext>
            </a:extLst>
          </p:cNvPr>
          <p:cNvSpPr>
            <a:spLocks noGrp="1"/>
          </p:cNvSpPr>
          <p:nvPr>
            <p:ph type="subTitle" idx="1"/>
          </p:nvPr>
        </p:nvSpPr>
        <p:spPr/>
        <p:txBody>
          <a:bodyPr>
            <a:normAutofit fontScale="92500" lnSpcReduction="10000"/>
          </a:bodyPr>
          <a:lstStyle/>
          <a:p>
            <a:endParaRPr lang="en-US" dirty="0"/>
          </a:p>
          <a:p>
            <a:endParaRPr lang="en-US" dirty="0"/>
          </a:p>
          <a:p>
            <a:r>
              <a:rPr lang="en-US" dirty="0"/>
              <a:t>Suzanne E. Smith, CPA</a:t>
            </a:r>
          </a:p>
          <a:p>
            <a:r>
              <a:rPr lang="en-US" dirty="0"/>
              <a:t>February 9, 2022</a:t>
            </a:r>
          </a:p>
        </p:txBody>
      </p:sp>
    </p:spTree>
    <p:extLst>
      <p:ext uri="{BB962C8B-B14F-4D97-AF65-F5344CB8AC3E}">
        <p14:creationId xmlns:p14="http://schemas.microsoft.com/office/powerpoint/2010/main" val="2703409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8E43C74-D4AA-433D-B988-274AB309D7FA}"/>
              </a:ext>
            </a:extLst>
          </p:cNvPr>
          <p:cNvSpPr>
            <a:spLocks noGrp="1"/>
          </p:cNvSpPr>
          <p:nvPr>
            <p:ph type="title"/>
          </p:nvPr>
        </p:nvSpPr>
        <p:spPr/>
        <p:txBody>
          <a:bodyPr>
            <a:normAutofit fontScale="90000"/>
          </a:bodyPr>
          <a:lstStyle/>
          <a:p>
            <a:r>
              <a:rPr lang="en-US" dirty="0"/>
              <a:t>Types of Fraud Schemes in School Districts ***</a:t>
            </a:r>
          </a:p>
        </p:txBody>
      </p:sp>
      <p:sp>
        <p:nvSpPr>
          <p:cNvPr id="3" name="Content Placeholder 2">
            <a:extLst>
              <a:ext uri="{FF2B5EF4-FFF2-40B4-BE49-F238E27FC236}">
                <a16:creationId xmlns:a16="http://schemas.microsoft.com/office/drawing/2014/main" xmlns="" id="{79EF82E2-1E35-49F7-8097-AFD04CF0C770}"/>
              </a:ext>
            </a:extLst>
          </p:cNvPr>
          <p:cNvSpPr>
            <a:spLocks noGrp="1"/>
          </p:cNvSpPr>
          <p:nvPr>
            <p:ph idx="1"/>
          </p:nvPr>
        </p:nvSpPr>
        <p:spPr/>
        <p:txBody>
          <a:bodyPr>
            <a:normAutofit fontScale="92500" lnSpcReduction="20000"/>
          </a:bodyPr>
          <a:lstStyle/>
          <a:p>
            <a:r>
              <a:rPr lang="en-US" b="1" u="sng" dirty="0"/>
              <a:t>Financial Statement Fraud </a:t>
            </a:r>
            <a:r>
              <a:rPr lang="en-US" dirty="0"/>
              <a:t>occurs in only 10% of the cases but often has larger implications.  These frauds involve the manipulation of the information used to prepare the financial statements released to the public or other interested parties.   Such fraud includes:</a:t>
            </a:r>
          </a:p>
          <a:p>
            <a:pPr lvl="1"/>
            <a:r>
              <a:rPr lang="en-US" dirty="0"/>
              <a:t>Fictitious Revenues to boost low fund balance;</a:t>
            </a:r>
          </a:p>
          <a:p>
            <a:pPr lvl="1"/>
            <a:r>
              <a:rPr lang="en-US" dirty="0"/>
              <a:t>Concealed Liabilities.</a:t>
            </a:r>
          </a:p>
          <a:p>
            <a:pPr marL="393192" lvl="1" indent="0">
              <a:buNone/>
            </a:pPr>
            <a:endParaRPr lang="en-US" dirty="0"/>
          </a:p>
          <a:p>
            <a:pPr lvl="1"/>
            <a:endParaRPr lang="en-US" dirty="0"/>
          </a:p>
          <a:p>
            <a:pPr lvl="1"/>
            <a:endParaRPr lang="en-US" dirty="0"/>
          </a:p>
          <a:p>
            <a:pPr lvl="1"/>
            <a:endParaRPr lang="en-US" dirty="0"/>
          </a:p>
          <a:p>
            <a:pPr marL="393192" lvl="1" indent="0">
              <a:buNone/>
            </a:pPr>
            <a:r>
              <a:rPr lang="en-US" dirty="0"/>
              <a:t>***- From the ACFE 2020 </a:t>
            </a:r>
            <a:r>
              <a:rPr lang="en-US" i="1" dirty="0"/>
              <a:t>Report to the Nations </a:t>
            </a:r>
            <a:r>
              <a:rPr lang="en-US" dirty="0"/>
              <a:t>(Association of Certified Fraud Examiners)</a:t>
            </a:r>
          </a:p>
          <a:p>
            <a:pPr lvl="1"/>
            <a:endParaRPr lang="en-US" dirty="0"/>
          </a:p>
          <a:p>
            <a:pPr marL="393192" lvl="1" indent="0">
              <a:buNone/>
            </a:pPr>
            <a:endParaRPr lang="en-US" dirty="0"/>
          </a:p>
        </p:txBody>
      </p:sp>
    </p:spTree>
    <p:extLst>
      <p:ext uri="{BB962C8B-B14F-4D97-AF65-F5344CB8AC3E}">
        <p14:creationId xmlns:p14="http://schemas.microsoft.com/office/powerpoint/2010/main" val="28918683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Who Commits the Fraud?</a:t>
            </a:r>
          </a:p>
        </p:txBody>
      </p:sp>
      <p:sp>
        <p:nvSpPr>
          <p:cNvPr id="3" name="Content Placeholder 2"/>
          <p:cNvSpPr>
            <a:spLocks noGrp="1"/>
          </p:cNvSpPr>
          <p:nvPr>
            <p:ph idx="1"/>
          </p:nvPr>
        </p:nvSpPr>
        <p:spPr/>
        <p:txBody>
          <a:bodyPr/>
          <a:lstStyle/>
          <a:p>
            <a:r>
              <a:rPr lang="en-US" dirty="0"/>
              <a:t>The Study shows us that fraud is committed by:</a:t>
            </a:r>
          </a:p>
          <a:p>
            <a:pPr lvl="1"/>
            <a:r>
              <a:rPr lang="en-US" dirty="0"/>
              <a:t>Employees 41% of the time</a:t>
            </a:r>
          </a:p>
          <a:p>
            <a:pPr lvl="1"/>
            <a:r>
              <a:rPr lang="en-US" dirty="0"/>
              <a:t>Managers 35% of the time</a:t>
            </a:r>
          </a:p>
          <a:p>
            <a:pPr lvl="1"/>
            <a:r>
              <a:rPr lang="en-US" dirty="0"/>
              <a:t>Executives 20% of the time</a:t>
            </a:r>
          </a:p>
          <a:p>
            <a:pPr lvl="1"/>
            <a:r>
              <a:rPr lang="en-US" dirty="0"/>
              <a:t>Other 4% of the time</a:t>
            </a:r>
          </a:p>
        </p:txBody>
      </p:sp>
    </p:spTree>
    <p:extLst>
      <p:ext uri="{BB962C8B-B14F-4D97-AF65-F5344CB8AC3E}">
        <p14:creationId xmlns:p14="http://schemas.microsoft.com/office/powerpoint/2010/main" val="37000725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Who Commits the Fraud?</a:t>
            </a:r>
          </a:p>
        </p:txBody>
      </p:sp>
      <p:sp>
        <p:nvSpPr>
          <p:cNvPr id="3" name="Content Placeholder 2"/>
          <p:cNvSpPr>
            <a:spLocks noGrp="1"/>
          </p:cNvSpPr>
          <p:nvPr>
            <p:ph idx="1"/>
          </p:nvPr>
        </p:nvSpPr>
        <p:spPr/>
        <p:txBody>
          <a:bodyPr>
            <a:normAutofit/>
          </a:bodyPr>
          <a:lstStyle/>
          <a:p>
            <a:r>
              <a:rPr lang="en-US" dirty="0"/>
              <a:t>The four departments who reported the highest percentage of cases are as follows:</a:t>
            </a:r>
          </a:p>
          <a:p>
            <a:pPr lvl="1"/>
            <a:r>
              <a:rPr lang="en-US" dirty="0"/>
              <a:t>Operations</a:t>
            </a:r>
          </a:p>
          <a:p>
            <a:pPr lvl="1"/>
            <a:r>
              <a:rPr lang="en-US" dirty="0"/>
              <a:t>Accounting</a:t>
            </a:r>
          </a:p>
          <a:p>
            <a:pPr lvl="1"/>
            <a:r>
              <a:rPr lang="en-US" dirty="0"/>
              <a:t>Upper Management</a:t>
            </a:r>
          </a:p>
          <a:p>
            <a:pPr lvl="1"/>
            <a:r>
              <a:rPr lang="en-US" dirty="0"/>
              <a:t>Purchasing</a:t>
            </a:r>
          </a:p>
          <a:p>
            <a:r>
              <a:rPr lang="en-US" dirty="0"/>
              <a:t>More than 70% of the perpetrators in the study were males.  </a:t>
            </a:r>
          </a:p>
          <a:p>
            <a:r>
              <a:rPr lang="en-US" dirty="0"/>
              <a:t>49% of the perpetrators had a university degree, and 15% had a postgraduate degree.</a:t>
            </a:r>
          </a:p>
          <a:p>
            <a:pPr marL="0" indent="0" algn="just">
              <a:buNone/>
            </a:pPr>
            <a:endParaRPr lang="en-US" dirty="0"/>
          </a:p>
        </p:txBody>
      </p:sp>
    </p:spTree>
    <p:extLst>
      <p:ext uri="{BB962C8B-B14F-4D97-AF65-F5344CB8AC3E}">
        <p14:creationId xmlns:p14="http://schemas.microsoft.com/office/powerpoint/2010/main" val="28470848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AA781A6-485F-4787-A411-BB9518153716}"/>
              </a:ext>
            </a:extLst>
          </p:cNvPr>
          <p:cNvSpPr>
            <a:spLocks noGrp="1"/>
          </p:cNvSpPr>
          <p:nvPr>
            <p:ph type="title"/>
          </p:nvPr>
        </p:nvSpPr>
        <p:spPr/>
        <p:txBody>
          <a:bodyPr/>
          <a:lstStyle/>
          <a:p>
            <a:r>
              <a:rPr lang="en-US" dirty="0"/>
              <a:t>Who Commits the Fraud?</a:t>
            </a:r>
          </a:p>
        </p:txBody>
      </p:sp>
      <p:sp>
        <p:nvSpPr>
          <p:cNvPr id="3" name="Content Placeholder 2">
            <a:extLst>
              <a:ext uri="{FF2B5EF4-FFF2-40B4-BE49-F238E27FC236}">
                <a16:creationId xmlns:a16="http://schemas.microsoft.com/office/drawing/2014/main" xmlns="" id="{652C7933-BD65-4C57-BEE6-C204CA355403}"/>
              </a:ext>
            </a:extLst>
          </p:cNvPr>
          <p:cNvSpPr>
            <a:spLocks noGrp="1"/>
          </p:cNvSpPr>
          <p:nvPr>
            <p:ph idx="1"/>
          </p:nvPr>
        </p:nvSpPr>
        <p:spPr/>
        <p:txBody>
          <a:bodyPr/>
          <a:lstStyle/>
          <a:p>
            <a:r>
              <a:rPr lang="en-US" dirty="0"/>
              <a:t>86% of fraudsters had never been punished or terminated for fraud-related conduct prior to the crimes that were reported in the study. This does not mean, of course, that the fraudsters were first-time offenders.</a:t>
            </a:r>
          </a:p>
          <a:p>
            <a:r>
              <a:rPr lang="en-US" dirty="0"/>
              <a:t>5% received no internal punishment.</a:t>
            </a:r>
          </a:p>
          <a:p>
            <a:r>
              <a:rPr lang="en-US" dirty="0"/>
              <a:t>10% were permitted to resign.</a:t>
            </a:r>
          </a:p>
          <a:p>
            <a:r>
              <a:rPr lang="en-US" dirty="0"/>
              <a:t>11% signed private settlement agreements with victim organizations.</a:t>
            </a:r>
          </a:p>
        </p:txBody>
      </p:sp>
    </p:spTree>
    <p:extLst>
      <p:ext uri="{BB962C8B-B14F-4D97-AF65-F5344CB8AC3E}">
        <p14:creationId xmlns:p14="http://schemas.microsoft.com/office/powerpoint/2010/main" val="18928028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3DB31CE-498F-468B-9251-A33E446DD18D}"/>
              </a:ext>
            </a:extLst>
          </p:cNvPr>
          <p:cNvSpPr>
            <a:spLocks noGrp="1"/>
          </p:cNvSpPr>
          <p:nvPr>
            <p:ph type="title"/>
          </p:nvPr>
        </p:nvSpPr>
        <p:spPr/>
        <p:txBody>
          <a:bodyPr/>
          <a:lstStyle/>
          <a:p>
            <a:r>
              <a:rPr lang="en-US" dirty="0"/>
              <a:t>Red Flags</a:t>
            </a:r>
          </a:p>
        </p:txBody>
      </p:sp>
      <p:sp>
        <p:nvSpPr>
          <p:cNvPr id="3" name="Content Placeholder 2">
            <a:extLst>
              <a:ext uri="{FF2B5EF4-FFF2-40B4-BE49-F238E27FC236}">
                <a16:creationId xmlns:a16="http://schemas.microsoft.com/office/drawing/2014/main" xmlns="" id="{C6EB83E2-1241-4960-A291-FAE559D2C9C4}"/>
              </a:ext>
            </a:extLst>
          </p:cNvPr>
          <p:cNvSpPr>
            <a:spLocks noGrp="1"/>
          </p:cNvSpPr>
          <p:nvPr>
            <p:ph idx="1"/>
          </p:nvPr>
        </p:nvSpPr>
        <p:spPr/>
        <p:txBody>
          <a:bodyPr>
            <a:normAutofit lnSpcReduction="10000"/>
          </a:bodyPr>
          <a:lstStyle/>
          <a:p>
            <a:r>
              <a:rPr lang="en-US" dirty="0"/>
              <a:t>In 85% of the cases, multiple red flags were reported.  The seven most reported red flags were;</a:t>
            </a:r>
          </a:p>
          <a:p>
            <a:pPr lvl="1"/>
            <a:r>
              <a:rPr lang="en-US" dirty="0"/>
              <a:t>1) living beyond means;</a:t>
            </a:r>
          </a:p>
          <a:p>
            <a:pPr lvl="1"/>
            <a:r>
              <a:rPr lang="en-US" dirty="0"/>
              <a:t>2) financial difficulties;</a:t>
            </a:r>
          </a:p>
          <a:p>
            <a:pPr lvl="1"/>
            <a:r>
              <a:rPr lang="en-US" dirty="0"/>
              <a:t>3) unusually close association with a vendor or customer;</a:t>
            </a:r>
          </a:p>
          <a:p>
            <a:pPr lvl="1"/>
            <a:r>
              <a:rPr lang="en-US" dirty="0"/>
              <a:t>4) excessive control issues or unwillingness to share duties;</a:t>
            </a:r>
          </a:p>
          <a:p>
            <a:pPr lvl="1"/>
            <a:r>
              <a:rPr lang="en-US" dirty="0"/>
              <a:t>5) unusual irritability, suspiciousness, or defensiveness;</a:t>
            </a:r>
          </a:p>
          <a:p>
            <a:pPr lvl="1"/>
            <a:r>
              <a:rPr lang="en-US" dirty="0"/>
              <a:t>6) a general “wheeler-dealer” attitude;</a:t>
            </a:r>
          </a:p>
          <a:p>
            <a:pPr lvl="1"/>
            <a:r>
              <a:rPr lang="en-US" dirty="0"/>
              <a:t>7) recent divorce or family problems.</a:t>
            </a:r>
          </a:p>
        </p:txBody>
      </p:sp>
    </p:spTree>
    <p:extLst>
      <p:ext uri="{BB962C8B-B14F-4D97-AF65-F5344CB8AC3E}">
        <p14:creationId xmlns:p14="http://schemas.microsoft.com/office/powerpoint/2010/main" val="8378616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is Fraud Initially Caught?</a:t>
            </a:r>
          </a:p>
        </p:txBody>
      </p:sp>
      <p:sp>
        <p:nvSpPr>
          <p:cNvPr id="3" name="Content Placeholder 2"/>
          <p:cNvSpPr>
            <a:spLocks noGrp="1"/>
          </p:cNvSpPr>
          <p:nvPr>
            <p:ph idx="1"/>
          </p:nvPr>
        </p:nvSpPr>
        <p:spPr/>
        <p:txBody>
          <a:bodyPr/>
          <a:lstStyle/>
          <a:p>
            <a:r>
              <a:rPr lang="en-US" dirty="0"/>
              <a:t>The 2020 ACFE </a:t>
            </a:r>
            <a:r>
              <a:rPr lang="en-US" i="1" dirty="0"/>
              <a:t>Report to the Nations </a:t>
            </a:r>
            <a:r>
              <a:rPr lang="en-US" dirty="0"/>
              <a:t>tells us:</a:t>
            </a:r>
          </a:p>
          <a:p>
            <a:pPr lvl="1"/>
            <a:r>
              <a:rPr lang="en-US" dirty="0"/>
              <a:t>43% of fraud is initially detected through a tip.</a:t>
            </a:r>
          </a:p>
          <a:p>
            <a:pPr lvl="2"/>
            <a:r>
              <a:rPr lang="en-US" dirty="0"/>
              <a:t>28% reported to a direct supervisor.</a:t>
            </a:r>
          </a:p>
          <a:p>
            <a:pPr lvl="2"/>
            <a:r>
              <a:rPr lang="en-US" dirty="0"/>
              <a:t>14% reported to a fraud investigation team.</a:t>
            </a:r>
          </a:p>
          <a:p>
            <a:pPr lvl="2"/>
            <a:r>
              <a:rPr lang="en-US" dirty="0"/>
              <a:t>12% reported to internal audit.</a:t>
            </a:r>
          </a:p>
          <a:p>
            <a:pPr lvl="1"/>
            <a:r>
              <a:rPr lang="en-US" dirty="0"/>
              <a:t>15% is detected by internal audit.</a:t>
            </a:r>
          </a:p>
          <a:p>
            <a:pPr lvl="1"/>
            <a:r>
              <a:rPr lang="en-US" dirty="0"/>
              <a:t>12% is detected by management review.</a:t>
            </a:r>
          </a:p>
          <a:p>
            <a:pPr lvl="1"/>
            <a:r>
              <a:rPr lang="en-US" dirty="0"/>
              <a:t>5% is detected by accident.</a:t>
            </a:r>
          </a:p>
          <a:p>
            <a:pPr lvl="1"/>
            <a:r>
              <a:rPr lang="en-US" dirty="0"/>
              <a:t>4% is detected by external audit.</a:t>
            </a:r>
          </a:p>
          <a:p>
            <a:pPr lvl="1"/>
            <a:r>
              <a:rPr lang="en-US" dirty="0"/>
              <a:t>1% is initially detected by confession.</a:t>
            </a:r>
          </a:p>
        </p:txBody>
      </p:sp>
    </p:spTree>
    <p:extLst>
      <p:ext uri="{BB962C8B-B14F-4D97-AF65-F5344CB8AC3E}">
        <p14:creationId xmlns:p14="http://schemas.microsoft.com/office/powerpoint/2010/main" val="305876378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C0B7991-C75B-46E1-A694-C3266DAB9FD8}"/>
              </a:ext>
            </a:extLst>
          </p:cNvPr>
          <p:cNvSpPr>
            <a:spLocks noGrp="1"/>
          </p:cNvSpPr>
          <p:nvPr>
            <p:ph type="title"/>
          </p:nvPr>
        </p:nvSpPr>
        <p:spPr/>
        <p:txBody>
          <a:bodyPr/>
          <a:lstStyle/>
          <a:p>
            <a:r>
              <a:rPr lang="en-US" dirty="0"/>
              <a:t>Median Losses		</a:t>
            </a:r>
          </a:p>
        </p:txBody>
      </p:sp>
      <p:sp>
        <p:nvSpPr>
          <p:cNvPr id="3" name="Content Placeholder 2">
            <a:extLst>
              <a:ext uri="{FF2B5EF4-FFF2-40B4-BE49-F238E27FC236}">
                <a16:creationId xmlns:a16="http://schemas.microsoft.com/office/drawing/2014/main" xmlns="" id="{87141603-09C4-439E-9097-1EBC4A389353}"/>
              </a:ext>
            </a:extLst>
          </p:cNvPr>
          <p:cNvSpPr>
            <a:spLocks noGrp="1"/>
          </p:cNvSpPr>
          <p:nvPr>
            <p:ph idx="1"/>
          </p:nvPr>
        </p:nvSpPr>
        <p:spPr/>
        <p:txBody>
          <a:bodyPr/>
          <a:lstStyle/>
          <a:p>
            <a:r>
              <a:rPr lang="en-US" dirty="0"/>
              <a:t>Educational organizations have a median loss of $65,000 per fraud case investigated in the 2020 ACFE report.</a:t>
            </a:r>
          </a:p>
        </p:txBody>
      </p:sp>
    </p:spTree>
    <p:extLst>
      <p:ext uri="{BB962C8B-B14F-4D97-AF65-F5344CB8AC3E}">
        <p14:creationId xmlns:p14="http://schemas.microsoft.com/office/powerpoint/2010/main" val="63084117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5DF6CD3-25BD-48C8-820D-685477EAA563}"/>
              </a:ext>
            </a:extLst>
          </p:cNvPr>
          <p:cNvSpPr>
            <a:spLocks noGrp="1"/>
          </p:cNvSpPr>
          <p:nvPr>
            <p:ph type="title"/>
          </p:nvPr>
        </p:nvSpPr>
        <p:spPr/>
        <p:txBody>
          <a:bodyPr>
            <a:normAutofit fontScale="90000"/>
          </a:bodyPr>
          <a:lstStyle/>
          <a:p>
            <a:r>
              <a:rPr lang="en-US" dirty="0"/>
              <a:t>What are the primary internal control weaknesses that contribute to occupational fraud?</a:t>
            </a:r>
          </a:p>
        </p:txBody>
      </p:sp>
      <p:sp>
        <p:nvSpPr>
          <p:cNvPr id="3" name="Content Placeholder 2">
            <a:extLst>
              <a:ext uri="{FF2B5EF4-FFF2-40B4-BE49-F238E27FC236}">
                <a16:creationId xmlns:a16="http://schemas.microsoft.com/office/drawing/2014/main" xmlns="" id="{2ED5DDCA-9D4D-4CB9-BA91-F12DA4D3B264}"/>
              </a:ext>
            </a:extLst>
          </p:cNvPr>
          <p:cNvSpPr>
            <a:spLocks noGrp="1"/>
          </p:cNvSpPr>
          <p:nvPr>
            <p:ph idx="1"/>
          </p:nvPr>
        </p:nvSpPr>
        <p:spPr/>
        <p:txBody>
          <a:bodyPr>
            <a:normAutofit fontScale="92500" lnSpcReduction="20000"/>
          </a:bodyPr>
          <a:lstStyle/>
          <a:p>
            <a:r>
              <a:rPr lang="en-US" dirty="0"/>
              <a:t>Lack of internal controls – 32%</a:t>
            </a:r>
          </a:p>
          <a:p>
            <a:r>
              <a:rPr lang="en-US" dirty="0"/>
              <a:t>Override of existing controls – 18%</a:t>
            </a:r>
          </a:p>
          <a:p>
            <a:pPr lvl="1"/>
            <a:r>
              <a:rPr lang="en-US" dirty="0"/>
              <a:t>Manager-level is more likely to override controls</a:t>
            </a:r>
          </a:p>
          <a:p>
            <a:r>
              <a:rPr lang="en-US" dirty="0"/>
              <a:t>Lack of management review – 18%</a:t>
            </a:r>
          </a:p>
          <a:p>
            <a:r>
              <a:rPr lang="en-US" dirty="0"/>
              <a:t>Poor tone at the top – 10%</a:t>
            </a:r>
          </a:p>
          <a:p>
            <a:r>
              <a:rPr lang="en-US" dirty="0"/>
              <a:t>Lack of a reporting mechanism – less than 1%</a:t>
            </a:r>
          </a:p>
          <a:p>
            <a:r>
              <a:rPr lang="en-US" dirty="0"/>
              <a:t>Lack of clear lines of authority – 2%</a:t>
            </a:r>
          </a:p>
          <a:p>
            <a:r>
              <a:rPr lang="en-US" dirty="0"/>
              <a:t>Lack of employee fraud education – 3%</a:t>
            </a:r>
          </a:p>
          <a:p>
            <a:r>
              <a:rPr lang="en-US" dirty="0"/>
              <a:t>Lack of independent checks/audits – 5%</a:t>
            </a:r>
          </a:p>
          <a:p>
            <a:r>
              <a:rPr lang="en-US" dirty="0"/>
              <a:t>Lack of competent personnel in oversight roles – 6%</a:t>
            </a:r>
          </a:p>
          <a:p>
            <a:r>
              <a:rPr lang="en-US" dirty="0"/>
              <a:t>Other – 6%</a:t>
            </a:r>
          </a:p>
        </p:txBody>
      </p:sp>
    </p:spTree>
    <p:extLst>
      <p:ext uri="{BB962C8B-B14F-4D97-AF65-F5344CB8AC3E}">
        <p14:creationId xmlns:p14="http://schemas.microsoft.com/office/powerpoint/2010/main" val="111323174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1143000"/>
          </a:xfrm>
        </p:spPr>
        <p:txBody>
          <a:bodyPr>
            <a:normAutofit fontScale="90000"/>
          </a:bodyPr>
          <a:lstStyle/>
          <a:p>
            <a:r>
              <a:rPr lang="en-US" dirty="0"/>
              <a:t>How Can You Make the most Efficient, Effective Changes?</a:t>
            </a:r>
          </a:p>
        </p:txBody>
      </p:sp>
      <p:sp>
        <p:nvSpPr>
          <p:cNvPr id="3" name="Content Placeholder 2"/>
          <p:cNvSpPr>
            <a:spLocks noGrp="1"/>
          </p:cNvSpPr>
          <p:nvPr>
            <p:ph idx="1"/>
          </p:nvPr>
        </p:nvSpPr>
        <p:spPr/>
        <p:txBody>
          <a:bodyPr>
            <a:normAutofit fontScale="92500" lnSpcReduction="10000"/>
          </a:bodyPr>
          <a:lstStyle/>
          <a:p>
            <a:r>
              <a:rPr lang="en-US" dirty="0"/>
              <a:t>Identify fraud “flags;  </a:t>
            </a:r>
          </a:p>
          <a:p>
            <a:pPr lvl="1"/>
            <a:r>
              <a:rPr lang="en-US" dirty="0"/>
              <a:t>Living beyond means </a:t>
            </a:r>
          </a:p>
          <a:p>
            <a:pPr lvl="1"/>
            <a:r>
              <a:rPr lang="en-US" dirty="0"/>
              <a:t>Financial difficulties </a:t>
            </a:r>
          </a:p>
          <a:p>
            <a:pPr lvl="1"/>
            <a:r>
              <a:rPr lang="en-US" dirty="0"/>
              <a:t>Close association with vendors </a:t>
            </a:r>
          </a:p>
          <a:p>
            <a:pPr lvl="1"/>
            <a:r>
              <a:rPr lang="en-US" b="1" dirty="0"/>
              <a:t>Excessive control issues </a:t>
            </a:r>
          </a:p>
          <a:p>
            <a:r>
              <a:rPr lang="en-US" dirty="0"/>
              <a:t>Train key employees on fraud prevention;</a:t>
            </a:r>
          </a:p>
          <a:p>
            <a:r>
              <a:rPr lang="en-US" dirty="0"/>
              <a:t>Offer an anonymous hotline;</a:t>
            </a:r>
          </a:p>
          <a:p>
            <a:r>
              <a:rPr lang="en-US" dirty="0"/>
              <a:t>Take all tips seriously and make sure that the tipster knows he/she will remain anonymous;</a:t>
            </a:r>
          </a:p>
          <a:p>
            <a:r>
              <a:rPr lang="en-US" dirty="0"/>
              <a:t>Analyze any irregularities that happen  and determine how these irregularities were allowed to happen; </a:t>
            </a:r>
          </a:p>
          <a:p>
            <a:pPr lvl="1"/>
            <a:endParaRPr lang="en-US" dirty="0"/>
          </a:p>
          <a:p>
            <a:pPr lvl="1"/>
            <a:endParaRPr lang="en-US" dirty="0"/>
          </a:p>
          <a:p>
            <a:pPr marL="393192" lvl="1" indent="0">
              <a:buNone/>
            </a:pPr>
            <a:endParaRPr lang="en-US" sz="1500" b="1" dirty="0"/>
          </a:p>
        </p:txBody>
      </p:sp>
    </p:spTree>
    <p:extLst>
      <p:ext uri="{BB962C8B-B14F-4D97-AF65-F5344CB8AC3E}">
        <p14:creationId xmlns:p14="http://schemas.microsoft.com/office/powerpoint/2010/main" val="147199872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B1A0E7B-6FD3-4F49-A469-88B63A9D8655}"/>
              </a:ext>
            </a:extLst>
          </p:cNvPr>
          <p:cNvSpPr>
            <a:spLocks noGrp="1"/>
          </p:cNvSpPr>
          <p:nvPr>
            <p:ph type="title"/>
          </p:nvPr>
        </p:nvSpPr>
        <p:spPr/>
        <p:txBody>
          <a:bodyPr>
            <a:normAutofit fontScale="90000"/>
          </a:bodyPr>
          <a:lstStyle/>
          <a:p>
            <a:r>
              <a:rPr lang="en-US" dirty="0"/>
              <a:t>How Can You Make the most Efficient, Effective Changes?</a:t>
            </a:r>
          </a:p>
        </p:txBody>
      </p:sp>
      <p:sp>
        <p:nvSpPr>
          <p:cNvPr id="3" name="Content Placeholder 2">
            <a:extLst>
              <a:ext uri="{FF2B5EF4-FFF2-40B4-BE49-F238E27FC236}">
                <a16:creationId xmlns:a16="http://schemas.microsoft.com/office/drawing/2014/main" xmlns="" id="{DF629353-D06D-4466-9343-08D73217C87E}"/>
              </a:ext>
            </a:extLst>
          </p:cNvPr>
          <p:cNvSpPr>
            <a:spLocks noGrp="1"/>
          </p:cNvSpPr>
          <p:nvPr>
            <p:ph idx="1"/>
          </p:nvPr>
        </p:nvSpPr>
        <p:spPr/>
        <p:txBody>
          <a:bodyPr/>
          <a:lstStyle/>
          <a:p>
            <a:r>
              <a:rPr lang="en-US" dirty="0"/>
              <a:t>Review your internal control systems</a:t>
            </a:r>
          </a:p>
          <a:p>
            <a:pPr lvl="1"/>
            <a:r>
              <a:rPr lang="en-US" dirty="0"/>
              <a:t>“To deter opportunity, divide responsibility.”</a:t>
            </a:r>
          </a:p>
          <a:p>
            <a:r>
              <a:rPr lang="en-US" dirty="0"/>
              <a:t>Consider an internal audit function;</a:t>
            </a:r>
          </a:p>
          <a:p>
            <a:r>
              <a:rPr lang="en-US" dirty="0"/>
              <a:t>Employee support programs;</a:t>
            </a:r>
          </a:p>
          <a:p>
            <a:r>
              <a:rPr lang="en-US" dirty="0"/>
              <a:t>Management review;</a:t>
            </a:r>
          </a:p>
          <a:p>
            <a:r>
              <a:rPr lang="en-US" dirty="0"/>
              <a:t>Proactive data monitoring/analysis;</a:t>
            </a:r>
          </a:p>
          <a:p>
            <a:r>
              <a:rPr lang="en-US" dirty="0"/>
              <a:t>Formal fraud risk assessments;</a:t>
            </a:r>
          </a:p>
          <a:p>
            <a:r>
              <a:rPr lang="en-US" dirty="0"/>
              <a:t>Surprise internal audits;</a:t>
            </a:r>
          </a:p>
          <a:p>
            <a:r>
              <a:rPr lang="en-US" dirty="0"/>
              <a:t>Job rotation; mandatory vacation.</a:t>
            </a:r>
          </a:p>
          <a:p>
            <a:endParaRPr lang="en-US" dirty="0"/>
          </a:p>
        </p:txBody>
      </p:sp>
    </p:spTree>
    <p:extLst>
      <p:ext uri="{BB962C8B-B14F-4D97-AF65-F5344CB8AC3E}">
        <p14:creationId xmlns:p14="http://schemas.microsoft.com/office/powerpoint/2010/main" val="30726454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501B8AA-1CFE-4208-B64E-20AA78CE7ECF}"/>
              </a:ext>
            </a:extLst>
          </p:cNvPr>
          <p:cNvSpPr>
            <a:spLocks noGrp="1"/>
          </p:cNvSpPr>
          <p:nvPr>
            <p:ph type="title"/>
          </p:nvPr>
        </p:nvSpPr>
        <p:spPr/>
        <p:txBody>
          <a:bodyPr/>
          <a:lstStyle/>
          <a:p>
            <a:r>
              <a:rPr lang="en-US" dirty="0"/>
              <a:t>Report References	</a:t>
            </a:r>
          </a:p>
        </p:txBody>
      </p:sp>
      <p:sp>
        <p:nvSpPr>
          <p:cNvPr id="3" name="Content Placeholder 2">
            <a:extLst>
              <a:ext uri="{FF2B5EF4-FFF2-40B4-BE49-F238E27FC236}">
                <a16:creationId xmlns:a16="http://schemas.microsoft.com/office/drawing/2014/main" xmlns="" id="{3B81B38A-2B39-4618-A04A-C36FC16221F1}"/>
              </a:ext>
            </a:extLst>
          </p:cNvPr>
          <p:cNvSpPr>
            <a:spLocks noGrp="1"/>
          </p:cNvSpPr>
          <p:nvPr>
            <p:ph idx="1"/>
          </p:nvPr>
        </p:nvSpPr>
        <p:spPr/>
        <p:txBody>
          <a:bodyPr/>
          <a:lstStyle/>
          <a:p>
            <a:r>
              <a:rPr lang="en-US" dirty="0"/>
              <a:t>The Association of Certified Fraud Examiners was founded in 1988 by Dr. Joseph T. Wells.  It is the world’s largest anti-fraud organization and premier provider of anti-fraud training and education.  The association issues periodic reports called </a:t>
            </a:r>
            <a:r>
              <a:rPr lang="en-US" i="1" dirty="0"/>
              <a:t>Report to the Nations.  </a:t>
            </a:r>
            <a:r>
              <a:rPr lang="en-US" dirty="0"/>
              <a:t>These periodic reports are a global study on occupational fraud and abuse.</a:t>
            </a:r>
          </a:p>
          <a:p>
            <a:r>
              <a:rPr lang="en-US" dirty="0"/>
              <a:t>The statistics in this presentation were taken from the 2020 </a:t>
            </a:r>
            <a:r>
              <a:rPr lang="en-US" i="1" dirty="0"/>
              <a:t>Report to the Nations.  </a:t>
            </a:r>
          </a:p>
        </p:txBody>
      </p:sp>
    </p:spTree>
    <p:extLst>
      <p:ext uri="{BB962C8B-B14F-4D97-AF65-F5344CB8AC3E}">
        <p14:creationId xmlns:p14="http://schemas.microsoft.com/office/powerpoint/2010/main" val="367782618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000" dirty="0"/>
              <a:t>Activity Funds and Accounting Controls – </a:t>
            </a:r>
            <a:br>
              <a:rPr lang="en-US" sz="4000" dirty="0"/>
            </a:br>
            <a:r>
              <a:rPr lang="en-US" sz="3100" i="1" dirty="0"/>
              <a:t>A Risk Based Approach to the Re-Design of a Control System</a:t>
            </a:r>
          </a:p>
        </p:txBody>
      </p:sp>
      <p:sp>
        <p:nvSpPr>
          <p:cNvPr id="3" name="Subtitle 2"/>
          <p:cNvSpPr>
            <a:spLocks noGrp="1"/>
          </p:cNvSpPr>
          <p:nvPr>
            <p:ph idx="1"/>
          </p:nvPr>
        </p:nvSpPr>
        <p:spPr/>
        <p:txBody>
          <a:bodyPr>
            <a:normAutofit/>
          </a:bodyPr>
          <a:lstStyle/>
          <a:p>
            <a:r>
              <a:rPr lang="en-US" sz="2400" dirty="0"/>
              <a:t>Fraud commonly occurs in the area of student activity funds.  For your district, this area may be higher risk.</a:t>
            </a:r>
          </a:p>
          <a:p>
            <a:r>
              <a:rPr lang="en-US" sz="2400" dirty="0"/>
              <a:t>I am going to suggest a risk-based approach to re-designing the control systems surrounding student activity funds as a case study for fraud prevention.</a:t>
            </a:r>
          </a:p>
          <a:p>
            <a:pPr marL="0" indent="0">
              <a:buNone/>
            </a:pPr>
            <a:endParaRPr lang="en-US" sz="2400" dirty="0"/>
          </a:p>
          <a:p>
            <a:pPr marL="0" indent="0">
              <a:buNone/>
            </a:pPr>
            <a:endParaRPr lang="en-US" sz="2400" dirty="0"/>
          </a:p>
        </p:txBody>
      </p:sp>
    </p:spTree>
  </p:cSld>
  <p:clrMapOvr>
    <a:masterClrMapping/>
  </p:clrMapOvr>
  <p:transition xmlns:p14="http://schemas.microsoft.com/office/powerpoint/2010/main" spd="slow">
    <p:wip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Introduction</a:t>
            </a:r>
          </a:p>
        </p:txBody>
      </p:sp>
      <p:sp>
        <p:nvSpPr>
          <p:cNvPr id="3" name="Content Placeholder 2"/>
          <p:cNvSpPr>
            <a:spLocks noGrp="1"/>
          </p:cNvSpPr>
          <p:nvPr>
            <p:ph idx="1"/>
          </p:nvPr>
        </p:nvSpPr>
        <p:spPr/>
        <p:txBody>
          <a:bodyPr>
            <a:normAutofit fontScale="92500"/>
          </a:bodyPr>
          <a:lstStyle/>
          <a:p>
            <a:r>
              <a:rPr lang="en-US" dirty="0"/>
              <a:t>Often in the wake of an embezzlement or other irregularity in the area of student activity funds, we ask ourselves, “Are internal controls in this area adequate”?</a:t>
            </a:r>
          </a:p>
          <a:p>
            <a:r>
              <a:rPr lang="en-US" dirty="0"/>
              <a:t>Instead of a hurried, emotional response to a crisis event, a risk assessment of student activity fund transactions and the control cycles within which those transactions flow can be extremely effective.</a:t>
            </a:r>
          </a:p>
          <a:p>
            <a:r>
              <a:rPr lang="en-US" dirty="0"/>
              <a:t>Risk assessment does take time, but the rewards can be great.</a:t>
            </a:r>
          </a:p>
          <a:p>
            <a:r>
              <a:rPr lang="en-US" dirty="0"/>
              <a:t>Risk assessment is an integral, on-going aspect of a good system of internal control. Risks change from time to time.</a:t>
            </a:r>
          </a:p>
          <a:p>
            <a:endParaRPr lang="en-US" dirty="0"/>
          </a:p>
        </p:txBody>
      </p:sp>
    </p:spTree>
    <p:extLst>
      <p:ext uri="{BB962C8B-B14F-4D97-AF65-F5344CB8AC3E}">
        <p14:creationId xmlns:p14="http://schemas.microsoft.com/office/powerpoint/2010/main" val="3550023181"/>
      </p:ext>
    </p:extLst>
  </p:cSld>
  <p:clrMapOvr>
    <a:masterClrMapping/>
  </p:clrMapOvr>
  <p:transition xmlns:p14="http://schemas.microsoft.com/office/powerpoint/2010/main" spd="slow">
    <p:push dir="u"/>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Introduction</a:t>
            </a:r>
          </a:p>
        </p:txBody>
      </p:sp>
      <p:sp>
        <p:nvSpPr>
          <p:cNvPr id="3" name="Content Placeholder 2"/>
          <p:cNvSpPr>
            <a:spLocks noGrp="1"/>
          </p:cNvSpPr>
          <p:nvPr>
            <p:ph idx="1"/>
          </p:nvPr>
        </p:nvSpPr>
        <p:spPr/>
        <p:txBody>
          <a:bodyPr/>
          <a:lstStyle/>
          <a:p>
            <a:r>
              <a:rPr lang="en-US" dirty="0"/>
              <a:t>I would bet that you use some type of risk assessment each and every day in your work and personal life.</a:t>
            </a:r>
          </a:p>
          <a:p>
            <a:r>
              <a:rPr lang="en-US" dirty="0"/>
              <a:t>You weigh the possible outcomes with the perceived risk before making decisions.</a:t>
            </a:r>
          </a:p>
          <a:p>
            <a:pPr lvl="1"/>
            <a:r>
              <a:rPr lang="en-US" dirty="0"/>
              <a:t>Is it going to rain?  Am I dressed in sweats and headed to the drive-thru for a late night meal?  Forget the umbrella.</a:t>
            </a:r>
          </a:p>
          <a:p>
            <a:pPr lvl="1"/>
            <a:r>
              <a:rPr lang="en-US" dirty="0"/>
              <a:t>Is it going to rain?  Am I dressed in business attire on the way to a job interview?  Grab the umbrella - - the really big golf umbrella.</a:t>
            </a:r>
          </a:p>
        </p:txBody>
      </p:sp>
    </p:spTree>
    <p:extLst>
      <p:ext uri="{BB962C8B-B14F-4D97-AF65-F5344CB8AC3E}">
        <p14:creationId xmlns:p14="http://schemas.microsoft.com/office/powerpoint/2010/main" val="2742778857"/>
      </p:ext>
    </p:extLst>
  </p:cSld>
  <p:clrMapOvr>
    <a:masterClrMapping/>
  </p:clrMapOvr>
  <p:transition xmlns:p14="http://schemas.microsoft.com/office/powerpoint/2010/main" spd="slow">
    <p:push dir="u"/>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Introduction</a:t>
            </a:r>
          </a:p>
        </p:txBody>
      </p:sp>
      <p:sp>
        <p:nvSpPr>
          <p:cNvPr id="3" name="Content Placeholder 2"/>
          <p:cNvSpPr>
            <a:spLocks noGrp="1"/>
          </p:cNvSpPr>
          <p:nvPr>
            <p:ph idx="1"/>
          </p:nvPr>
        </p:nvSpPr>
        <p:spPr/>
        <p:txBody>
          <a:bodyPr>
            <a:normAutofit lnSpcReduction="10000"/>
          </a:bodyPr>
          <a:lstStyle/>
          <a:p>
            <a:r>
              <a:rPr lang="en-US" dirty="0"/>
              <a:t>Risk assessment is second-nature when making many important decisions.</a:t>
            </a:r>
          </a:p>
          <a:p>
            <a:r>
              <a:rPr lang="en-US" dirty="0"/>
              <a:t>Risk assessment can become second-nature when designing and evaluating controls surrounding student activity fund transactions and assets.</a:t>
            </a:r>
          </a:p>
          <a:p>
            <a:r>
              <a:rPr lang="en-US" dirty="0"/>
              <a:t>You cannot control everything that happens in student activity fund accounting - - no matter how good you are!</a:t>
            </a:r>
          </a:p>
          <a:p>
            <a:r>
              <a:rPr lang="en-US" dirty="0"/>
              <a:t>Using risk assessment, you can better allocate your district resources, in the form of internal control activities, to those areas that need the most oversight.</a:t>
            </a:r>
          </a:p>
        </p:txBody>
      </p:sp>
    </p:spTree>
    <p:extLst>
      <p:ext uri="{BB962C8B-B14F-4D97-AF65-F5344CB8AC3E}">
        <p14:creationId xmlns:p14="http://schemas.microsoft.com/office/powerpoint/2010/main" val="475118915"/>
      </p:ext>
    </p:extLst>
  </p:cSld>
  <p:clrMapOvr>
    <a:masterClrMapping/>
  </p:clrMapOvr>
  <p:transition xmlns:p14="http://schemas.microsoft.com/office/powerpoint/2010/main" spd="slow">
    <p:push dir="u"/>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are Internal Controls?</a:t>
            </a:r>
          </a:p>
        </p:txBody>
      </p:sp>
      <p:sp>
        <p:nvSpPr>
          <p:cNvPr id="3" name="Content Placeholder 2"/>
          <p:cNvSpPr>
            <a:spLocks noGrp="1"/>
          </p:cNvSpPr>
          <p:nvPr>
            <p:ph idx="1"/>
          </p:nvPr>
        </p:nvSpPr>
        <p:spPr/>
        <p:txBody>
          <a:bodyPr>
            <a:normAutofit/>
          </a:bodyPr>
          <a:lstStyle/>
          <a:p>
            <a:pPr marL="0" indent="0">
              <a:buNone/>
            </a:pPr>
            <a:endParaRPr lang="en-US" dirty="0"/>
          </a:p>
          <a:p>
            <a:r>
              <a:rPr lang="en-US" dirty="0"/>
              <a:t>Internal accounting controls are a series of procedures designed to promote and protect sound management practices, both general and financial in nature.  The controls promote the assumptions that:</a:t>
            </a:r>
          </a:p>
          <a:p>
            <a:pPr lvl="1"/>
            <a:r>
              <a:rPr lang="en-US" dirty="0"/>
              <a:t>Financial information is correct and timely prepared.</a:t>
            </a:r>
          </a:p>
          <a:p>
            <a:pPr lvl="1"/>
            <a:r>
              <a:rPr lang="en-US" dirty="0"/>
              <a:t>Assets and accounting records of the school district are not stolen, misused, or accidentally destroyed.</a:t>
            </a:r>
          </a:p>
          <a:p>
            <a:pPr lvl="1"/>
            <a:r>
              <a:rPr lang="en-US" dirty="0"/>
              <a:t>The school district’s policies are being followed.</a:t>
            </a:r>
          </a:p>
          <a:p>
            <a:pPr lvl="1"/>
            <a:r>
              <a:rPr lang="en-US" dirty="0"/>
              <a:t>Government regulations are being met.</a:t>
            </a:r>
          </a:p>
        </p:txBody>
      </p:sp>
    </p:spTree>
  </p:cSld>
  <p:clrMapOvr>
    <a:masterClrMapping/>
  </p:clrMapOvr>
  <p:transition xmlns:p14="http://schemas.microsoft.com/office/powerpoint/2010/main" spd="slow">
    <p:push dir="u"/>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arn(inVertical)">
                                      <p:cBhvr>
                                        <p:cTn id="7" dur="500"/>
                                        <p:tgtEl>
                                          <p:spTgt spid="3">
                                            <p:txEl>
                                              <p:pRg st="1" end="1"/>
                                            </p:txEl>
                                          </p:spTgt>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barn(inVertical)">
                                      <p:cBhvr>
                                        <p:cTn id="10" dur="500"/>
                                        <p:tgtEl>
                                          <p:spTgt spid="3">
                                            <p:txEl>
                                              <p:pRg st="2" end="2"/>
                                            </p:txEl>
                                          </p:spTgt>
                                        </p:tgtEl>
                                      </p:cBhvr>
                                    </p:animEffect>
                                  </p:childTnLst>
                                </p:cTn>
                              </p:par>
                              <p:par>
                                <p:cTn id="11" presetID="16" presetClass="entr" presetSubtype="21"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Effect transition="in" filter="barn(inVertical)">
                                      <p:cBhvr>
                                        <p:cTn id="13" dur="500"/>
                                        <p:tgtEl>
                                          <p:spTgt spid="3">
                                            <p:txEl>
                                              <p:pRg st="3" end="3"/>
                                            </p:txEl>
                                          </p:spTgt>
                                        </p:tgtEl>
                                      </p:cBhvr>
                                    </p:animEffect>
                                  </p:childTnLst>
                                </p:cTn>
                              </p:par>
                              <p:par>
                                <p:cTn id="14" presetID="16" presetClass="entr" presetSubtype="21" fill="hold" grpId="0" nodeType="withEffect">
                                  <p:stCondLst>
                                    <p:cond delay="0"/>
                                  </p:stCondLst>
                                  <p:childTnLst>
                                    <p:set>
                                      <p:cBhvr>
                                        <p:cTn id="15" dur="1" fill="hold">
                                          <p:stCondLst>
                                            <p:cond delay="0"/>
                                          </p:stCondLst>
                                        </p:cTn>
                                        <p:tgtEl>
                                          <p:spTgt spid="3">
                                            <p:txEl>
                                              <p:pRg st="4" end="4"/>
                                            </p:txEl>
                                          </p:spTgt>
                                        </p:tgtEl>
                                        <p:attrNameLst>
                                          <p:attrName>style.visibility</p:attrName>
                                        </p:attrNameLst>
                                      </p:cBhvr>
                                      <p:to>
                                        <p:strVal val="visible"/>
                                      </p:to>
                                    </p:set>
                                    <p:animEffect transition="in" filter="barn(inVertical)">
                                      <p:cBhvr>
                                        <p:cTn id="16" dur="500"/>
                                        <p:tgtEl>
                                          <p:spTgt spid="3">
                                            <p:txEl>
                                              <p:pRg st="4" end="4"/>
                                            </p:txEl>
                                          </p:spTgt>
                                        </p:tgtEl>
                                      </p:cBhvr>
                                    </p:animEffect>
                                  </p:childTnLst>
                                </p:cTn>
                              </p:par>
                              <p:par>
                                <p:cTn id="17" presetID="16" presetClass="entr" presetSubtype="21"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Effect transition="in" filter="barn(inVertical)">
                                      <p:cBhvr>
                                        <p:cTn id="19"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Perfection is not Possible</a:t>
            </a:r>
          </a:p>
        </p:txBody>
      </p:sp>
      <p:sp>
        <p:nvSpPr>
          <p:cNvPr id="3" name="Content Placeholder 2"/>
          <p:cNvSpPr>
            <a:spLocks noGrp="1"/>
          </p:cNvSpPr>
          <p:nvPr>
            <p:ph idx="1"/>
          </p:nvPr>
        </p:nvSpPr>
        <p:spPr/>
        <p:txBody>
          <a:bodyPr/>
          <a:lstStyle/>
          <a:p>
            <a:r>
              <a:rPr lang="en-US" dirty="0"/>
              <a:t>It is not feasible in most organizations to design controls that will ensure 100% accuracy in all student activity fund financial transactions and reporting because of the size or complexity of the organization or simply because of the inherent risky nature of cash receipts in this area.  </a:t>
            </a:r>
          </a:p>
          <a:p>
            <a:pPr lvl="2"/>
            <a:r>
              <a:rPr lang="en-US" dirty="0"/>
              <a:t>Gate receipts</a:t>
            </a:r>
          </a:p>
          <a:p>
            <a:pPr lvl="2"/>
            <a:r>
              <a:rPr lang="en-US" dirty="0"/>
              <a:t>Concession sales</a:t>
            </a:r>
          </a:p>
          <a:p>
            <a:pPr lvl="2"/>
            <a:r>
              <a:rPr lang="en-US" dirty="0"/>
              <a:t>Fund-raisers</a:t>
            </a:r>
          </a:p>
          <a:p>
            <a:pPr lvl="2"/>
            <a:r>
              <a:rPr lang="en-US" dirty="0"/>
              <a:t>Control over athletic supplies and equipment</a:t>
            </a:r>
          </a:p>
          <a:p>
            <a:pPr lvl="2"/>
            <a:endParaRPr lang="en-US" dirty="0"/>
          </a:p>
          <a:p>
            <a:pPr marL="667512" lvl="2" indent="0">
              <a:buNone/>
            </a:pPr>
            <a:endParaRPr lang="en-US" dirty="0"/>
          </a:p>
        </p:txBody>
      </p:sp>
    </p:spTree>
    <p:extLst>
      <p:ext uri="{BB962C8B-B14F-4D97-AF65-F5344CB8AC3E}">
        <p14:creationId xmlns:p14="http://schemas.microsoft.com/office/powerpoint/2010/main" val="637607749"/>
      </p:ext>
    </p:extLst>
  </p:cSld>
  <p:clrMapOvr>
    <a:masterClrMapping/>
  </p:clrMapOvr>
  <p:transition xmlns:p14="http://schemas.microsoft.com/office/powerpoint/2010/main" spd="slow">
    <p:push dir="u"/>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par>
                                <p:cTn id="8" presetID="6" presetClass="entr" presetSubtype="16"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circle(in)">
                                      <p:cBhvr>
                                        <p:cTn id="10" dur="2000"/>
                                        <p:tgtEl>
                                          <p:spTgt spid="3">
                                            <p:txEl>
                                              <p:pRg st="1" end="1"/>
                                            </p:txEl>
                                          </p:spTgt>
                                        </p:tgtEl>
                                      </p:cBhvr>
                                    </p:animEffect>
                                  </p:childTnLst>
                                </p:cTn>
                              </p:par>
                              <p:par>
                                <p:cTn id="11" presetID="6" presetClass="entr" presetSubtype="16"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circle(in)">
                                      <p:cBhvr>
                                        <p:cTn id="13" dur="2000"/>
                                        <p:tgtEl>
                                          <p:spTgt spid="3">
                                            <p:txEl>
                                              <p:pRg st="2" end="2"/>
                                            </p:txEl>
                                          </p:spTgt>
                                        </p:tgtEl>
                                      </p:cBhvr>
                                    </p:animEffect>
                                  </p:childTnLst>
                                </p:cTn>
                              </p:par>
                              <p:par>
                                <p:cTn id="14" presetID="6" presetClass="entr" presetSubtype="16"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circle(in)">
                                      <p:cBhvr>
                                        <p:cTn id="16" dur="2000"/>
                                        <p:tgtEl>
                                          <p:spTgt spid="3">
                                            <p:txEl>
                                              <p:pRg st="3" end="3"/>
                                            </p:txEl>
                                          </p:spTgt>
                                        </p:tgtEl>
                                      </p:cBhvr>
                                    </p:animEffect>
                                  </p:childTnLst>
                                </p:cTn>
                              </p:par>
                              <p:par>
                                <p:cTn id="17" presetID="6" presetClass="entr" presetSubtype="16"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circle(in)">
                                      <p:cBhvr>
                                        <p:cTn id="19"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then - - if not Perfection?</a:t>
            </a:r>
          </a:p>
        </p:txBody>
      </p:sp>
      <p:sp>
        <p:nvSpPr>
          <p:cNvPr id="3" name="Content Placeholder 2"/>
          <p:cNvSpPr>
            <a:spLocks noGrp="1"/>
          </p:cNvSpPr>
          <p:nvPr>
            <p:ph idx="1"/>
          </p:nvPr>
        </p:nvSpPr>
        <p:spPr/>
        <p:txBody>
          <a:bodyPr/>
          <a:lstStyle/>
          <a:p>
            <a:r>
              <a:rPr lang="en-US" dirty="0"/>
              <a:t>Because of limited staff and limited resources, you will need to focus on those areas that are identified as more “risky” than others.  </a:t>
            </a:r>
          </a:p>
          <a:p>
            <a:r>
              <a:rPr lang="en-US" dirty="0"/>
              <a:t>And while you may design controls to cover all transactions, those controls designed to cover “risky” areas will require more of your time and more monitoring.  </a:t>
            </a:r>
          </a:p>
          <a:p>
            <a:r>
              <a:rPr lang="en-US" dirty="0"/>
              <a:t>“Risky” areas will likely involve areas that are of a more material nature.  (higher dollar amount) </a:t>
            </a:r>
          </a:p>
        </p:txBody>
      </p:sp>
    </p:spTree>
    <p:extLst>
      <p:ext uri="{BB962C8B-B14F-4D97-AF65-F5344CB8AC3E}">
        <p14:creationId xmlns:p14="http://schemas.microsoft.com/office/powerpoint/2010/main" val="2067239151"/>
      </p:ext>
    </p:extLst>
  </p:cSld>
  <p:clrMapOvr>
    <a:masterClrMapping/>
  </p:clrMapOvr>
  <p:transition xmlns:p14="http://schemas.microsoft.com/office/powerpoint/2010/main" spd="slow">
    <p:push dir="u"/>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The Components of Internal Control</a:t>
            </a:r>
          </a:p>
        </p:txBody>
      </p:sp>
      <p:sp>
        <p:nvSpPr>
          <p:cNvPr id="3" name="Content Placeholder 2"/>
          <p:cNvSpPr>
            <a:spLocks noGrp="1"/>
          </p:cNvSpPr>
          <p:nvPr>
            <p:ph idx="1"/>
          </p:nvPr>
        </p:nvSpPr>
        <p:spPr/>
        <p:txBody>
          <a:bodyPr/>
          <a:lstStyle/>
          <a:p>
            <a:r>
              <a:rPr lang="en-US" dirty="0">
                <a:solidFill>
                  <a:srgbClr val="FF0000"/>
                </a:solidFill>
              </a:rPr>
              <a:t>The control environment</a:t>
            </a:r>
          </a:p>
          <a:p>
            <a:r>
              <a:rPr lang="en-US" dirty="0">
                <a:solidFill>
                  <a:srgbClr val="FF0000"/>
                </a:solidFill>
              </a:rPr>
              <a:t>Risk Assessment</a:t>
            </a:r>
          </a:p>
          <a:p>
            <a:r>
              <a:rPr lang="en-US" dirty="0">
                <a:solidFill>
                  <a:srgbClr val="FF0000"/>
                </a:solidFill>
              </a:rPr>
              <a:t>Control Activities</a:t>
            </a:r>
          </a:p>
          <a:p>
            <a:r>
              <a:rPr lang="en-US" dirty="0"/>
              <a:t>Information and Communication</a:t>
            </a:r>
          </a:p>
          <a:p>
            <a:r>
              <a:rPr lang="en-US" dirty="0"/>
              <a:t>Monitoring</a:t>
            </a:r>
          </a:p>
        </p:txBody>
      </p:sp>
    </p:spTree>
  </p:cSld>
  <p:clrMapOvr>
    <a:masterClrMapping/>
  </p:clrMapOvr>
  <p:transition xmlns:p14="http://schemas.microsoft.com/office/powerpoint/2010/main" spd="slow">
    <p:push dir="u"/>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Design of a Good Control Environment – Tone at the Top</a:t>
            </a:r>
          </a:p>
        </p:txBody>
      </p:sp>
      <p:sp>
        <p:nvSpPr>
          <p:cNvPr id="3" name="Content Placeholder 2"/>
          <p:cNvSpPr>
            <a:spLocks noGrp="1"/>
          </p:cNvSpPr>
          <p:nvPr>
            <p:ph idx="1"/>
          </p:nvPr>
        </p:nvSpPr>
        <p:spPr/>
        <p:txBody>
          <a:bodyPr>
            <a:normAutofit fontScale="77500" lnSpcReduction="20000"/>
          </a:bodyPr>
          <a:lstStyle/>
          <a:p>
            <a:r>
              <a:rPr lang="en-US" dirty="0"/>
              <a:t>YOU are the “Tone at the Top”</a:t>
            </a:r>
          </a:p>
          <a:p>
            <a:r>
              <a:rPr lang="en-US" dirty="0"/>
              <a:t>An ethical tone established at the top and communicated throughout the district</a:t>
            </a:r>
          </a:p>
          <a:p>
            <a:pPr lvl="1"/>
            <a:r>
              <a:rPr lang="en-US" dirty="0"/>
              <a:t>Oral communications in meetings</a:t>
            </a:r>
          </a:p>
          <a:p>
            <a:pPr lvl="1"/>
            <a:r>
              <a:rPr lang="en-US" dirty="0"/>
              <a:t>One-on-One discussions</a:t>
            </a:r>
          </a:p>
          <a:p>
            <a:pPr lvl="1"/>
            <a:r>
              <a:rPr lang="en-US" dirty="0"/>
              <a:t>By example in day-to-day activities</a:t>
            </a:r>
          </a:p>
          <a:p>
            <a:pPr lvl="1"/>
            <a:r>
              <a:rPr lang="en-US" dirty="0"/>
              <a:t>Quick and appropriate actions taken when a problem does arise</a:t>
            </a:r>
          </a:p>
          <a:p>
            <a:r>
              <a:rPr lang="en-US" dirty="0"/>
              <a:t>All dealings with the public, employees, suppliers, auditors, and others are conducted on a high ethical plane</a:t>
            </a:r>
          </a:p>
          <a:p>
            <a:pPr lvl="1"/>
            <a:r>
              <a:rPr lang="en-US" dirty="0"/>
              <a:t>Under-billings by suppliers or other overpayments are quickly corrected; vendor complaints are taken seriously</a:t>
            </a:r>
          </a:p>
          <a:p>
            <a:pPr lvl="1"/>
            <a:r>
              <a:rPr lang="en-US" dirty="0"/>
              <a:t>The school district deals with employee claims in a timely and appropriate manner</a:t>
            </a:r>
          </a:p>
          <a:p>
            <a:pPr lvl="1"/>
            <a:r>
              <a:rPr lang="en-US" dirty="0"/>
              <a:t>The school district encourages anonymous tips of fraud and abuse (possible hotline)</a:t>
            </a:r>
          </a:p>
        </p:txBody>
      </p:sp>
    </p:spTree>
  </p:cSld>
  <p:clrMapOvr>
    <a:masterClrMapping/>
  </p:clrMapOvr>
  <p:transition xmlns:p14="http://schemas.microsoft.com/office/powerpoint/2010/main" spd="slow">
    <p:push dir="u"/>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fade">
                                      <p:cBhvr>
                                        <p:cTn id="18" dur="500"/>
                                        <p:tgtEl>
                                          <p:spTgt spid="3">
                                            <p:txEl>
                                              <p:pRg st="3" end="3"/>
                                            </p:tx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500"/>
                                        <p:tgtEl>
                                          <p:spTgt spid="3">
                                            <p:txEl>
                                              <p:pRg st="4" end="4"/>
                                            </p:txEl>
                                          </p:spTgt>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fade">
                                      <p:cBhvr>
                                        <p:cTn id="24" dur="500"/>
                                        <p:tgtEl>
                                          <p:spTgt spid="3">
                                            <p:txEl>
                                              <p:pRg st="5" end="5"/>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animEffect transition="in" filter="fade">
                                      <p:cBhvr>
                                        <p:cTn id="29" dur="500"/>
                                        <p:tgtEl>
                                          <p:spTgt spid="3">
                                            <p:txEl>
                                              <p:pRg st="6" end="6"/>
                                            </p:txEl>
                                          </p:spTgt>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3">
                                            <p:txEl>
                                              <p:pRg st="7" end="7"/>
                                            </p:txEl>
                                          </p:spTgt>
                                        </p:tgtEl>
                                        <p:attrNameLst>
                                          <p:attrName>style.visibility</p:attrName>
                                        </p:attrNameLst>
                                      </p:cBhvr>
                                      <p:to>
                                        <p:strVal val="visible"/>
                                      </p:to>
                                    </p:set>
                                    <p:animEffect transition="in" filter="fade">
                                      <p:cBhvr>
                                        <p:cTn id="32" dur="500"/>
                                        <p:tgtEl>
                                          <p:spTgt spid="3">
                                            <p:txEl>
                                              <p:pRg st="7" end="7"/>
                                            </p:txEl>
                                          </p:spTgt>
                                        </p:tgtEl>
                                      </p:cBhvr>
                                    </p:animEffect>
                                  </p:childTnLst>
                                </p:cTn>
                              </p:par>
                              <p:par>
                                <p:cTn id="33" presetID="10" presetClass="entr" presetSubtype="0" fill="hold" grpId="0" nodeType="with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animEffect transition="in" filter="fade">
                                      <p:cBhvr>
                                        <p:cTn id="35" dur="500"/>
                                        <p:tgtEl>
                                          <p:spTgt spid="3">
                                            <p:txEl>
                                              <p:pRg st="8" end="8"/>
                                            </p:txEl>
                                          </p:spTgt>
                                        </p:tgtEl>
                                      </p:cBhvr>
                                    </p:animEffect>
                                  </p:childTnLst>
                                </p:cTn>
                              </p:par>
                              <p:par>
                                <p:cTn id="36" presetID="10" presetClass="entr" presetSubtype="0" fill="hold" grpId="0" nodeType="withEffect">
                                  <p:stCondLst>
                                    <p:cond delay="0"/>
                                  </p:stCondLst>
                                  <p:childTnLst>
                                    <p:set>
                                      <p:cBhvr>
                                        <p:cTn id="37" dur="1" fill="hold">
                                          <p:stCondLst>
                                            <p:cond delay="0"/>
                                          </p:stCondLst>
                                        </p:cTn>
                                        <p:tgtEl>
                                          <p:spTgt spid="3">
                                            <p:txEl>
                                              <p:pRg st="9" end="9"/>
                                            </p:txEl>
                                          </p:spTgt>
                                        </p:tgtEl>
                                        <p:attrNameLst>
                                          <p:attrName>style.visibility</p:attrName>
                                        </p:attrNameLst>
                                      </p:cBhvr>
                                      <p:to>
                                        <p:strVal val="visible"/>
                                      </p:to>
                                    </p:set>
                                    <p:animEffect transition="in" filter="fade">
                                      <p:cBhvr>
                                        <p:cTn id="38"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Control Environment</a:t>
            </a:r>
          </a:p>
        </p:txBody>
      </p:sp>
      <p:sp>
        <p:nvSpPr>
          <p:cNvPr id="3" name="Content Placeholder 2"/>
          <p:cNvSpPr>
            <a:spLocks noGrp="1"/>
          </p:cNvSpPr>
          <p:nvPr>
            <p:ph idx="1"/>
          </p:nvPr>
        </p:nvSpPr>
        <p:spPr/>
        <p:txBody>
          <a:bodyPr>
            <a:normAutofit lnSpcReduction="10000"/>
          </a:bodyPr>
          <a:lstStyle/>
          <a:p>
            <a:r>
              <a:rPr lang="en-US" dirty="0"/>
              <a:t>Appropriate disciplinary action is taken in response to departures from approved policies and procedures;</a:t>
            </a:r>
          </a:p>
          <a:p>
            <a:pPr lvl="1"/>
            <a:r>
              <a:rPr lang="en-US" dirty="0"/>
              <a:t>Communicated</a:t>
            </a:r>
          </a:p>
          <a:p>
            <a:r>
              <a:rPr lang="en-US" dirty="0"/>
              <a:t>Management has made a commitment to competence:</a:t>
            </a:r>
          </a:p>
          <a:p>
            <a:pPr lvl="1"/>
            <a:r>
              <a:rPr lang="en-US" dirty="0"/>
              <a:t>In hiring</a:t>
            </a:r>
          </a:p>
          <a:p>
            <a:pPr lvl="1"/>
            <a:r>
              <a:rPr lang="en-US" dirty="0"/>
              <a:t>In training</a:t>
            </a:r>
          </a:p>
          <a:p>
            <a:r>
              <a:rPr lang="en-US" dirty="0"/>
              <a:t>Key employees have time to carry out their duties and responsibilities;</a:t>
            </a:r>
          </a:p>
          <a:p>
            <a:r>
              <a:rPr lang="en-US" dirty="0"/>
              <a:t>Employees know where to seek advice when faced with certain ethical decisions, and they believe that they can speak freely.</a:t>
            </a:r>
          </a:p>
          <a:p>
            <a:pPr lvl="1"/>
            <a:endParaRPr lang="en-US" dirty="0"/>
          </a:p>
        </p:txBody>
      </p:sp>
    </p:spTree>
  </p:cSld>
  <p:clrMapOvr>
    <a:masterClrMapping/>
  </p:clrMapOvr>
  <p:transition xmlns:p14="http://schemas.microsoft.com/office/powerpoint/2010/main" spd="slow">
    <p:push dir="u"/>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additive="base">
                                        <p:cTn id="2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Why and How Do People Commit Fraud?</a:t>
            </a:r>
          </a:p>
        </p:txBody>
      </p:sp>
      <p:sp>
        <p:nvSpPr>
          <p:cNvPr id="3" name="Content Placeholder 2"/>
          <p:cNvSpPr>
            <a:spLocks noGrp="1"/>
          </p:cNvSpPr>
          <p:nvPr>
            <p:ph idx="1"/>
          </p:nvPr>
        </p:nvSpPr>
        <p:spPr/>
        <p:txBody>
          <a:bodyPr>
            <a:normAutofit fontScale="92500" lnSpcReduction="10000"/>
          </a:bodyPr>
          <a:lstStyle/>
          <a:p>
            <a:r>
              <a:rPr lang="en-US" dirty="0"/>
              <a:t>The fraud triangle </a:t>
            </a:r>
          </a:p>
          <a:p>
            <a:pPr lvl="1"/>
            <a:r>
              <a:rPr lang="en-US" dirty="0"/>
              <a:t>Incentive/Pressure</a:t>
            </a:r>
          </a:p>
          <a:p>
            <a:pPr lvl="2"/>
            <a:r>
              <a:rPr lang="en-US" dirty="0"/>
              <a:t>Personal financial problems</a:t>
            </a:r>
          </a:p>
          <a:p>
            <a:pPr lvl="2"/>
            <a:r>
              <a:rPr lang="en-US" dirty="0"/>
              <a:t>“Keeping up with Mr. and Mrs. Jones”</a:t>
            </a:r>
          </a:p>
          <a:p>
            <a:pPr lvl="2"/>
            <a:r>
              <a:rPr lang="en-US" dirty="0"/>
              <a:t>Greed/Disgruntlement</a:t>
            </a:r>
          </a:p>
          <a:p>
            <a:pPr lvl="1"/>
            <a:r>
              <a:rPr lang="en-US" dirty="0"/>
              <a:t>Opportunity</a:t>
            </a:r>
          </a:p>
          <a:p>
            <a:pPr lvl="2"/>
            <a:r>
              <a:rPr lang="en-US" dirty="0"/>
              <a:t>Poor controls</a:t>
            </a:r>
          </a:p>
          <a:p>
            <a:pPr lvl="2"/>
            <a:r>
              <a:rPr lang="en-US" dirty="0"/>
              <a:t>Access to liquid assets</a:t>
            </a:r>
          </a:p>
          <a:p>
            <a:pPr lvl="1"/>
            <a:r>
              <a:rPr lang="en-US" dirty="0"/>
              <a:t>Attitudes/Rationalizations</a:t>
            </a:r>
          </a:p>
          <a:p>
            <a:pPr lvl="2"/>
            <a:r>
              <a:rPr lang="en-US" dirty="0"/>
              <a:t>“I’ll pay it back.”</a:t>
            </a:r>
          </a:p>
          <a:p>
            <a:pPr lvl="2"/>
            <a:r>
              <a:rPr lang="en-US" dirty="0"/>
              <a:t>“I deserve it.”</a:t>
            </a:r>
          </a:p>
          <a:p>
            <a:pPr lvl="2"/>
            <a:r>
              <a:rPr lang="en-US" dirty="0"/>
              <a:t>“They deserve it.”</a:t>
            </a:r>
          </a:p>
        </p:txBody>
      </p:sp>
      <p:pic>
        <p:nvPicPr>
          <p:cNvPr id="1026" name="Picture 2" descr="C:\Users\Suzanne Work  PC\AppData\Local\Microsoft\Windows\Temporary Internet Files\Content.IE5\FYWXVAE8\MP900177926[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86400" y="4419600"/>
            <a:ext cx="3657600" cy="2438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078335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Control Environment</a:t>
            </a:r>
          </a:p>
        </p:txBody>
      </p:sp>
      <p:sp>
        <p:nvSpPr>
          <p:cNvPr id="3" name="Content Placeholder 2"/>
          <p:cNvSpPr>
            <a:spLocks noGrp="1"/>
          </p:cNvSpPr>
          <p:nvPr>
            <p:ph idx="1"/>
          </p:nvPr>
        </p:nvSpPr>
        <p:spPr/>
        <p:txBody>
          <a:bodyPr>
            <a:normAutofit fontScale="92500" lnSpcReduction="10000"/>
          </a:bodyPr>
          <a:lstStyle/>
          <a:p>
            <a:r>
              <a:rPr lang="en-US" dirty="0"/>
              <a:t>Bottom Line:</a:t>
            </a:r>
          </a:p>
          <a:p>
            <a:pPr lvl="1"/>
            <a:r>
              <a:rPr lang="en-US" dirty="0"/>
              <a:t>You are concerned about student activity fund transactions and assets.</a:t>
            </a:r>
          </a:p>
          <a:p>
            <a:pPr lvl="1"/>
            <a:r>
              <a:rPr lang="en-US" dirty="0"/>
              <a:t>Other top-level administrators and the school board are concerned about student activity fund transactions and assets.</a:t>
            </a:r>
          </a:p>
          <a:p>
            <a:pPr lvl="1"/>
            <a:r>
              <a:rPr lang="en-US" dirty="0"/>
              <a:t>There is a commitment to hire the best personnel possible to administer student activity funds and account for those funds.</a:t>
            </a:r>
          </a:p>
          <a:p>
            <a:pPr lvl="1"/>
            <a:r>
              <a:rPr lang="en-US" dirty="0"/>
              <a:t>You are willing to take the time to assess the risks inherent in the control cycles of these resources and address those risks.</a:t>
            </a:r>
          </a:p>
          <a:p>
            <a:pPr lvl="1"/>
            <a:r>
              <a:rPr lang="en-US" dirty="0"/>
              <a:t>A policy of zero-tolerance for fraud has been communicated to employees through words and actions.</a:t>
            </a:r>
          </a:p>
        </p:txBody>
      </p:sp>
    </p:spTree>
    <p:extLst>
      <p:ext uri="{BB962C8B-B14F-4D97-AF65-F5344CB8AC3E}">
        <p14:creationId xmlns:p14="http://schemas.microsoft.com/office/powerpoint/2010/main" val="95099377"/>
      </p:ext>
    </p:extLst>
  </p:cSld>
  <p:clrMapOvr>
    <a:masterClrMapping/>
  </p:clrMapOvr>
  <p:transition xmlns:p14="http://schemas.microsoft.com/office/powerpoint/2010/main" spd="slow">
    <p:push dir="u"/>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barn(inVertical)">
                                      <p:cBhvr>
                                        <p:cTn id="10" dur="500"/>
                                        <p:tgtEl>
                                          <p:spTgt spid="3">
                                            <p:txEl>
                                              <p:pRg st="1" end="1"/>
                                            </p:txEl>
                                          </p:spTgt>
                                        </p:tgtEl>
                                      </p:cBhvr>
                                    </p:animEffect>
                                  </p:childTnLst>
                                </p:cTn>
                              </p:par>
                              <p:par>
                                <p:cTn id="11" presetID="16" presetClass="entr" presetSubtype="21"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barn(inVertical)">
                                      <p:cBhvr>
                                        <p:cTn id="13" dur="500"/>
                                        <p:tgtEl>
                                          <p:spTgt spid="3">
                                            <p:txEl>
                                              <p:pRg st="2" end="2"/>
                                            </p:txEl>
                                          </p:spTgt>
                                        </p:tgtEl>
                                      </p:cBhvr>
                                    </p:animEffect>
                                  </p:childTnLst>
                                </p:cTn>
                              </p:par>
                              <p:par>
                                <p:cTn id="14" presetID="16" presetClass="entr" presetSubtype="21"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barn(inVertical)">
                                      <p:cBhvr>
                                        <p:cTn id="16" dur="500"/>
                                        <p:tgtEl>
                                          <p:spTgt spid="3">
                                            <p:txEl>
                                              <p:pRg st="3" end="3"/>
                                            </p:txEl>
                                          </p:spTgt>
                                        </p:tgtEl>
                                      </p:cBhvr>
                                    </p:animEffect>
                                  </p:childTnLst>
                                </p:cTn>
                              </p:par>
                              <p:par>
                                <p:cTn id="17" presetID="16" presetClass="entr" presetSubtype="21"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barn(inVertical)">
                                      <p:cBhvr>
                                        <p:cTn id="19" dur="500"/>
                                        <p:tgtEl>
                                          <p:spTgt spid="3">
                                            <p:txEl>
                                              <p:pRg st="4" end="4"/>
                                            </p:txEl>
                                          </p:spTgt>
                                        </p:tgtEl>
                                      </p:cBhvr>
                                    </p:animEffect>
                                  </p:childTnLst>
                                </p:cTn>
                              </p:par>
                              <p:par>
                                <p:cTn id="20" presetID="16" presetClass="entr" presetSubtype="21" fill="hold" grpId="0"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barn(inVertical)">
                                      <p:cBhvr>
                                        <p:cTn id="2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Possible Risks in Student Activity Funds</a:t>
            </a:r>
          </a:p>
        </p:txBody>
      </p:sp>
      <p:sp>
        <p:nvSpPr>
          <p:cNvPr id="3" name="Content Placeholder 2"/>
          <p:cNvSpPr>
            <a:spLocks noGrp="1"/>
          </p:cNvSpPr>
          <p:nvPr>
            <p:ph idx="1"/>
          </p:nvPr>
        </p:nvSpPr>
        <p:spPr/>
        <p:txBody>
          <a:bodyPr>
            <a:normAutofit fontScale="92500" lnSpcReduction="10000"/>
          </a:bodyPr>
          <a:lstStyle/>
          <a:p>
            <a:r>
              <a:rPr lang="en-US" dirty="0"/>
              <a:t>Lack of qualifications of key personnel or the extent to which they have been trained or not trained (new, poorly trained bookkeepers in a de-centralized system);</a:t>
            </a:r>
          </a:p>
          <a:p>
            <a:r>
              <a:rPr lang="en-US" dirty="0"/>
              <a:t>Inherent risks associated with large amounts of cash/currency and change collected at events and through fund-raiser (cash is highly walkable);</a:t>
            </a:r>
          </a:p>
          <a:p>
            <a:r>
              <a:rPr lang="en-US" dirty="0"/>
              <a:t>A lack of segregation of duties in the collection of student activity funds (limited staff at the local school site);</a:t>
            </a:r>
          </a:p>
          <a:p>
            <a:r>
              <a:rPr lang="en-US" dirty="0"/>
              <a:t>The purchase of capital assets may not be flagged for tagging and inventory monitoring when a de-centralized system is used;</a:t>
            </a:r>
          </a:p>
          <a:p>
            <a:r>
              <a:rPr lang="en-US" dirty="0"/>
              <a:t>Fraud Risks associated with highly walkable equipment.</a:t>
            </a:r>
          </a:p>
          <a:p>
            <a:endParaRPr lang="en-US" dirty="0"/>
          </a:p>
          <a:p>
            <a:endParaRPr lang="en-US" dirty="0"/>
          </a:p>
        </p:txBody>
      </p:sp>
    </p:spTree>
  </p:cSld>
  <p:clrMapOvr>
    <a:masterClrMapping/>
  </p:clrMapOvr>
  <p:transition xmlns:p14="http://schemas.microsoft.com/office/powerpoint/2010/main" spd="slow">
    <p:push dir="u"/>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Let’s Look at the Specific Risks</a:t>
            </a:r>
          </a:p>
        </p:txBody>
      </p:sp>
      <p:sp>
        <p:nvSpPr>
          <p:cNvPr id="3" name="Content Placeholder 2"/>
          <p:cNvSpPr>
            <a:spLocks noGrp="1"/>
          </p:cNvSpPr>
          <p:nvPr>
            <p:ph idx="1"/>
          </p:nvPr>
        </p:nvSpPr>
        <p:spPr/>
        <p:txBody>
          <a:bodyPr>
            <a:normAutofit lnSpcReduction="10000"/>
          </a:bodyPr>
          <a:lstStyle/>
          <a:p>
            <a:r>
              <a:rPr lang="en-US" dirty="0"/>
              <a:t>Ask Yourself - - - What are the points where “something could go wrong” in student activity funds? In other words, what are the “risks” involved in collecting, receipting, depositing, and spending student activity funds?</a:t>
            </a:r>
          </a:p>
          <a:p>
            <a:pPr marL="0" indent="0">
              <a:buNone/>
            </a:pPr>
            <a:endParaRPr lang="en-US" dirty="0"/>
          </a:p>
          <a:p>
            <a:r>
              <a:rPr lang="en-US" b="1" u="sng" dirty="0"/>
              <a:t>Overview of Three Control Cycles</a:t>
            </a:r>
          </a:p>
          <a:p>
            <a:r>
              <a:rPr lang="en-US" dirty="0"/>
              <a:t>Cash receipts/revenues (including gate receipts)</a:t>
            </a:r>
          </a:p>
          <a:p>
            <a:r>
              <a:rPr lang="en-US" dirty="0"/>
              <a:t>Cash disbursements/expenditures</a:t>
            </a:r>
          </a:p>
          <a:p>
            <a:r>
              <a:rPr lang="en-US" dirty="0"/>
              <a:t>Fixed/Capital Assets</a:t>
            </a:r>
          </a:p>
          <a:p>
            <a:pPr marL="0" indent="0">
              <a:buNone/>
            </a:pPr>
            <a:endParaRPr lang="en-US" dirty="0"/>
          </a:p>
        </p:txBody>
      </p:sp>
    </p:spTree>
  </p:cSld>
  <p:clrMapOvr>
    <a:masterClrMapping/>
  </p:clrMapOvr>
  <p:transition xmlns:p14="http://schemas.microsoft.com/office/powerpoint/2010/main" spd="slow">
    <p:push dir="u"/>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dirty="0"/>
              <a:t>1</a:t>
            </a:r>
            <a:r>
              <a:rPr lang="en-US" sz="4000" baseline="30000" dirty="0"/>
              <a:t>St</a:t>
            </a:r>
            <a:r>
              <a:rPr lang="en-US" sz="4000" dirty="0"/>
              <a:t> Control Cycle:  Cash receipts/revenues – FRAUD RISKS</a:t>
            </a:r>
          </a:p>
        </p:txBody>
      </p:sp>
      <p:sp>
        <p:nvSpPr>
          <p:cNvPr id="3" name="Content Placeholder 2"/>
          <p:cNvSpPr>
            <a:spLocks noGrp="1"/>
          </p:cNvSpPr>
          <p:nvPr>
            <p:ph idx="1"/>
          </p:nvPr>
        </p:nvSpPr>
        <p:spPr/>
        <p:txBody>
          <a:bodyPr>
            <a:normAutofit fontScale="77500" lnSpcReduction="20000"/>
          </a:bodyPr>
          <a:lstStyle/>
          <a:p>
            <a:r>
              <a:rPr lang="en-US" dirty="0"/>
              <a:t>Risk that cash collected from students by teachers will not be routed to the school bookkeeper and never recorded as a receipt or deposited;</a:t>
            </a:r>
          </a:p>
          <a:p>
            <a:r>
              <a:rPr lang="en-US" dirty="0"/>
              <a:t>Risk that cash collected by the school bookkeeper from the teacher will never be recorded as a receipt and will never be deposited into district accounts;</a:t>
            </a:r>
          </a:p>
          <a:p>
            <a:r>
              <a:rPr lang="en-US" dirty="0"/>
              <a:t>Risk that district policies dealing with the collection of cash receipts will not be followed (money left in buildings overnight), resulting in opportunity for theft;</a:t>
            </a:r>
          </a:p>
          <a:p>
            <a:r>
              <a:rPr lang="en-US" dirty="0"/>
              <a:t>Gate receipts from athletic events will not be collected from all patrons who enter the event;</a:t>
            </a:r>
          </a:p>
          <a:p>
            <a:r>
              <a:rPr lang="en-US" dirty="0"/>
              <a:t>Gate receipts from athletic events will not be deposited in full or in a timely manner (missing gate receipts);</a:t>
            </a:r>
          </a:p>
          <a:p>
            <a:r>
              <a:rPr lang="en-US" dirty="0"/>
              <a:t>Risk that fund raiser collections will not be turned over to the school and the profit expected will not materialize.</a:t>
            </a:r>
          </a:p>
        </p:txBody>
      </p:sp>
    </p:spTree>
    <p:extLst>
      <p:ext uri="{BB962C8B-B14F-4D97-AF65-F5344CB8AC3E}">
        <p14:creationId xmlns:p14="http://schemas.microsoft.com/office/powerpoint/2010/main" val="785746180"/>
      </p:ext>
    </p:extLst>
  </p:cSld>
  <p:clrMapOvr>
    <a:masterClrMapping/>
  </p:clrMapOvr>
  <p:transition xmlns:p14="http://schemas.microsoft.com/office/powerpoint/2010/main" spd="slow">
    <p:push dir="u"/>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Cash receipts/revenues - Where is the Risk?</a:t>
            </a:r>
          </a:p>
        </p:txBody>
      </p:sp>
      <p:sp>
        <p:nvSpPr>
          <p:cNvPr id="3" name="Content Placeholder 2"/>
          <p:cNvSpPr>
            <a:spLocks noGrp="1"/>
          </p:cNvSpPr>
          <p:nvPr>
            <p:ph idx="1"/>
          </p:nvPr>
        </p:nvSpPr>
        <p:spPr/>
        <p:txBody>
          <a:bodyPr>
            <a:normAutofit fontScale="85000" lnSpcReduction="20000"/>
          </a:bodyPr>
          <a:lstStyle/>
          <a:p>
            <a:r>
              <a:rPr lang="en-US" dirty="0"/>
              <a:t>Schools with more transactions and higher dollar amounts of transactions</a:t>
            </a:r>
          </a:p>
          <a:p>
            <a:pPr lvl="1"/>
            <a:r>
              <a:rPr lang="en-US" dirty="0"/>
              <a:t>Generally a large high school carries more risk than a smaller K-3 elementary school.</a:t>
            </a:r>
          </a:p>
          <a:p>
            <a:r>
              <a:rPr lang="en-US" dirty="0"/>
              <a:t>Transactions that involve a large amount of currency collected within a small period of time at two or more points of collection</a:t>
            </a:r>
          </a:p>
          <a:p>
            <a:pPr lvl="1"/>
            <a:r>
              <a:rPr lang="en-US" dirty="0"/>
              <a:t>Generally a  $10,000 gate from a home football game is going to be riskier than a $2 book fine collected in the form of a paper check received directly from a parent to the school bookkeeper.</a:t>
            </a:r>
          </a:p>
          <a:p>
            <a:r>
              <a:rPr lang="en-US" dirty="0"/>
              <a:t>High School football gate receipts in a community with a heavy football following are going to be more risky than a junior high basketball game held on a school night.</a:t>
            </a:r>
          </a:p>
          <a:p>
            <a:r>
              <a:rPr lang="en-US" dirty="0"/>
              <a:t>Fund raisers that are school-wide involving more than one lead organizer are LESS risky that a single fund raiser being handled by a single lead teacher with little or no oversight.</a:t>
            </a:r>
          </a:p>
        </p:txBody>
      </p:sp>
    </p:spTree>
    <p:extLst>
      <p:ext uri="{BB962C8B-B14F-4D97-AF65-F5344CB8AC3E}">
        <p14:creationId xmlns:p14="http://schemas.microsoft.com/office/powerpoint/2010/main" val="1071276772"/>
      </p:ext>
    </p:extLst>
  </p:cSld>
  <p:clrMapOvr>
    <a:masterClrMapping/>
  </p:clrMapOvr>
  <p:transition xmlns:p14="http://schemas.microsoft.com/office/powerpoint/2010/main" spd="slow">
    <p:push dir="u"/>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additive="base">
                                        <p:cTn id="2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additive="base">
                                        <p:cTn id="2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3">
                                            <p:txEl>
                                              <p:pRg st="5" end="5"/>
                                            </p:txEl>
                                          </p:spTgt>
                                        </p:tgtEl>
                                        <p:attrNameLst>
                                          <p:attrName>style.visibility</p:attrName>
                                        </p:attrNameLst>
                                      </p:cBhvr>
                                      <p:to>
                                        <p:strVal val="visible"/>
                                      </p:to>
                                    </p:set>
                                    <p:anim calcmode="lin" valueType="num">
                                      <p:cBhvr additive="base">
                                        <p:cTn id="3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How to identify Risks in the Control Cycle of Cash receipts/revenues</a:t>
            </a:r>
          </a:p>
        </p:txBody>
      </p:sp>
      <p:sp>
        <p:nvSpPr>
          <p:cNvPr id="3" name="Content Placeholder 2"/>
          <p:cNvSpPr>
            <a:spLocks noGrp="1"/>
          </p:cNvSpPr>
          <p:nvPr>
            <p:ph idx="1"/>
          </p:nvPr>
        </p:nvSpPr>
        <p:spPr/>
        <p:txBody>
          <a:bodyPr/>
          <a:lstStyle/>
          <a:p>
            <a:r>
              <a:rPr lang="en-US" dirty="0"/>
              <a:t>Make a listing by school location of the general areas of receipts along with a two-year average of the dollar amount of receipts collected/revenues posted in each area.</a:t>
            </a:r>
          </a:p>
          <a:p>
            <a:r>
              <a:rPr lang="en-US" dirty="0"/>
              <a:t>Highlight any areas where you have experienced an embezzlement or other irregularity.</a:t>
            </a:r>
          </a:p>
          <a:p>
            <a:r>
              <a:rPr lang="en-US" dirty="0"/>
              <a:t>Using a consideration of where risks occur and taking into account the average dollar amount collected in each area, pinpoint areas of concern.</a:t>
            </a:r>
          </a:p>
        </p:txBody>
      </p:sp>
    </p:spTree>
    <p:extLst>
      <p:ext uri="{BB962C8B-B14F-4D97-AF65-F5344CB8AC3E}">
        <p14:creationId xmlns:p14="http://schemas.microsoft.com/office/powerpoint/2010/main" val="1488453409"/>
      </p:ext>
    </p:extLst>
  </p:cSld>
  <p:clrMapOvr>
    <a:masterClrMapping/>
  </p:clrMapOvr>
  <p:transition xmlns:p14="http://schemas.microsoft.com/office/powerpoint/2010/main" spd="slow">
    <p:push dir="u"/>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Assessing Risk in the Control Cycle of Cash receipts/revenues</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707982953"/>
              </p:ext>
            </p:extLst>
          </p:nvPr>
        </p:nvGraphicFramePr>
        <p:xfrm>
          <a:off x="1600200" y="1934785"/>
          <a:ext cx="5925033" cy="4377303"/>
        </p:xfrm>
        <a:graphic>
          <a:graphicData uri="http://schemas.openxmlformats.org/drawingml/2006/table">
            <a:tbl>
              <a:tblPr/>
              <a:tblGrid>
                <a:gridCol w="1392530">
                  <a:extLst>
                    <a:ext uri="{9D8B030D-6E8A-4147-A177-3AD203B41FA5}">
                      <a16:colId xmlns:a16="http://schemas.microsoft.com/office/drawing/2014/main" xmlns="" val="20000"/>
                    </a:ext>
                  </a:extLst>
                </a:gridCol>
                <a:gridCol w="741070">
                  <a:extLst>
                    <a:ext uri="{9D8B030D-6E8A-4147-A177-3AD203B41FA5}">
                      <a16:colId xmlns:a16="http://schemas.microsoft.com/office/drawing/2014/main" xmlns="" val="20001"/>
                    </a:ext>
                  </a:extLst>
                </a:gridCol>
                <a:gridCol w="824663">
                  <a:extLst>
                    <a:ext uri="{9D8B030D-6E8A-4147-A177-3AD203B41FA5}">
                      <a16:colId xmlns:a16="http://schemas.microsoft.com/office/drawing/2014/main" xmlns="" val="20002"/>
                    </a:ext>
                  </a:extLst>
                </a:gridCol>
                <a:gridCol w="902439">
                  <a:extLst>
                    <a:ext uri="{9D8B030D-6E8A-4147-A177-3AD203B41FA5}">
                      <a16:colId xmlns:a16="http://schemas.microsoft.com/office/drawing/2014/main" xmlns="" val="20003"/>
                    </a:ext>
                  </a:extLst>
                </a:gridCol>
                <a:gridCol w="1071647">
                  <a:extLst>
                    <a:ext uri="{9D8B030D-6E8A-4147-A177-3AD203B41FA5}">
                      <a16:colId xmlns:a16="http://schemas.microsoft.com/office/drawing/2014/main" xmlns="" val="20004"/>
                    </a:ext>
                  </a:extLst>
                </a:gridCol>
                <a:gridCol w="992684">
                  <a:extLst>
                    <a:ext uri="{9D8B030D-6E8A-4147-A177-3AD203B41FA5}">
                      <a16:colId xmlns:a16="http://schemas.microsoft.com/office/drawing/2014/main" xmlns="" val="20005"/>
                    </a:ext>
                  </a:extLst>
                </a:gridCol>
              </a:tblGrid>
              <a:tr h="186520">
                <a:tc gridSpan="2">
                  <a:txBody>
                    <a:bodyPr/>
                    <a:lstStyle/>
                    <a:p>
                      <a:pPr algn="l" fontAlgn="b"/>
                      <a:r>
                        <a:rPr lang="en-US" sz="1100" b="0" i="0" u="sng" strike="noStrike" dirty="0">
                          <a:solidFill>
                            <a:srgbClr val="000000"/>
                          </a:solidFill>
                          <a:effectLst/>
                          <a:latin typeface="Calibri"/>
                        </a:rPr>
                        <a:t>2-Year Average Receipts by School</a:t>
                      </a:r>
                    </a:p>
                  </a:txBody>
                  <a:tcPr marL="6217" marR="6217" marT="6217" marB="0" anchor="b">
                    <a:lnL>
                      <a:noFill/>
                    </a:lnL>
                    <a:lnR>
                      <a:noFill/>
                    </a:lnR>
                    <a:lnT>
                      <a:noFill/>
                    </a:lnT>
                    <a:lnB>
                      <a:noFill/>
                    </a:lnB>
                  </a:tcPr>
                </a:tc>
                <a:tc hMerge="1">
                  <a:txBody>
                    <a:bodyPr/>
                    <a:lstStyle/>
                    <a:p>
                      <a:endParaRPr lang="en-US"/>
                    </a:p>
                  </a:txBody>
                  <a:tcPr/>
                </a:tc>
                <a:tc>
                  <a:txBody>
                    <a:bodyPr/>
                    <a:lstStyle/>
                    <a:p>
                      <a:pPr algn="l" fontAlgn="b"/>
                      <a:endParaRPr lang="en-US" sz="1100" b="0" i="0" u="none" strike="noStrike">
                        <a:solidFill>
                          <a:srgbClr val="000000"/>
                        </a:solidFill>
                        <a:effectLst/>
                        <a:latin typeface="Calibri"/>
                      </a:endParaRPr>
                    </a:p>
                  </a:txBody>
                  <a:tcPr marL="6217" marR="6217" marT="6217"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a:endParaRPr>
                    </a:p>
                  </a:txBody>
                  <a:tcPr marL="6217" marR="6217" marT="6217"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a:endParaRPr>
                    </a:p>
                  </a:txBody>
                  <a:tcPr marL="6217" marR="6217" marT="6217"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a:endParaRPr>
                    </a:p>
                  </a:txBody>
                  <a:tcPr marL="6217" marR="6217" marT="6217" marB="0" anchor="b">
                    <a:lnL>
                      <a:noFill/>
                    </a:lnL>
                    <a:lnR>
                      <a:noFill/>
                    </a:lnR>
                    <a:lnT>
                      <a:noFill/>
                    </a:lnT>
                    <a:lnB>
                      <a:noFill/>
                    </a:lnB>
                  </a:tcPr>
                </a:tc>
                <a:extLst>
                  <a:ext uri="{0D108BD9-81ED-4DB2-BD59-A6C34878D82A}">
                    <a16:rowId xmlns:a16="http://schemas.microsoft.com/office/drawing/2014/main" xmlns="" val="10000"/>
                  </a:ext>
                </a:extLst>
              </a:tr>
              <a:tr h="354388">
                <a:tc>
                  <a:txBody>
                    <a:bodyPr/>
                    <a:lstStyle/>
                    <a:p>
                      <a:pPr algn="l" fontAlgn="b"/>
                      <a:endParaRPr lang="en-US" sz="1100" b="0" i="0" u="none" strike="noStrike" dirty="0">
                        <a:solidFill>
                          <a:srgbClr val="000000"/>
                        </a:solidFill>
                        <a:effectLst/>
                        <a:latin typeface="Calibri"/>
                      </a:endParaRPr>
                    </a:p>
                  </a:txBody>
                  <a:tcPr marL="6217" marR="6217" marT="6217" marB="0" anchor="b">
                    <a:lnL>
                      <a:noFill/>
                    </a:lnL>
                    <a:lnR>
                      <a:noFill/>
                    </a:lnR>
                    <a:lnT>
                      <a:noFill/>
                    </a:lnT>
                    <a:lnB>
                      <a:noFill/>
                    </a:lnB>
                  </a:tcPr>
                </a:tc>
                <a:tc>
                  <a:txBody>
                    <a:bodyPr/>
                    <a:lstStyle/>
                    <a:p>
                      <a:pPr algn="l" fontAlgn="b"/>
                      <a:r>
                        <a:rPr lang="en-US" sz="1100" b="0" i="0" u="sng" strike="noStrike">
                          <a:solidFill>
                            <a:srgbClr val="000000"/>
                          </a:solidFill>
                          <a:effectLst/>
                          <a:latin typeface="Calibri"/>
                        </a:rPr>
                        <a:t>Elem School</a:t>
                      </a:r>
                    </a:p>
                  </a:txBody>
                  <a:tcPr marL="6217" marR="6217" marT="6217" marB="0" anchor="b">
                    <a:lnL>
                      <a:noFill/>
                    </a:lnL>
                    <a:lnR>
                      <a:noFill/>
                    </a:lnR>
                    <a:lnT>
                      <a:noFill/>
                    </a:lnT>
                    <a:lnB>
                      <a:noFill/>
                    </a:lnB>
                  </a:tcPr>
                </a:tc>
                <a:tc>
                  <a:txBody>
                    <a:bodyPr/>
                    <a:lstStyle/>
                    <a:p>
                      <a:pPr algn="l" fontAlgn="b"/>
                      <a:r>
                        <a:rPr lang="en-US" sz="1100" b="0" i="0" u="sng" strike="noStrike">
                          <a:solidFill>
                            <a:srgbClr val="000000"/>
                          </a:solidFill>
                          <a:effectLst/>
                          <a:latin typeface="Calibri"/>
                        </a:rPr>
                        <a:t>Elem School</a:t>
                      </a:r>
                    </a:p>
                  </a:txBody>
                  <a:tcPr marL="6217" marR="6217" marT="6217" marB="0" anchor="b">
                    <a:lnL>
                      <a:noFill/>
                    </a:lnL>
                    <a:lnR>
                      <a:noFill/>
                    </a:lnR>
                    <a:lnT>
                      <a:noFill/>
                    </a:lnT>
                    <a:lnB>
                      <a:noFill/>
                    </a:lnB>
                  </a:tcPr>
                </a:tc>
                <a:tc>
                  <a:txBody>
                    <a:bodyPr/>
                    <a:lstStyle/>
                    <a:p>
                      <a:pPr algn="l" fontAlgn="b"/>
                      <a:r>
                        <a:rPr lang="en-US" sz="1100" b="0" i="0" u="sng" strike="noStrike">
                          <a:solidFill>
                            <a:srgbClr val="000000"/>
                          </a:solidFill>
                          <a:effectLst/>
                          <a:latin typeface="Calibri"/>
                        </a:rPr>
                        <a:t>Middle School</a:t>
                      </a:r>
                    </a:p>
                  </a:txBody>
                  <a:tcPr marL="6217" marR="6217" marT="6217" marB="0" anchor="b">
                    <a:lnL>
                      <a:noFill/>
                    </a:lnL>
                    <a:lnR>
                      <a:noFill/>
                    </a:lnR>
                    <a:lnT>
                      <a:noFill/>
                    </a:lnT>
                    <a:lnB>
                      <a:noFill/>
                    </a:lnB>
                  </a:tcPr>
                </a:tc>
                <a:tc>
                  <a:txBody>
                    <a:bodyPr/>
                    <a:lstStyle/>
                    <a:p>
                      <a:pPr algn="l" fontAlgn="b"/>
                      <a:r>
                        <a:rPr lang="en-US" sz="1100" b="0" i="0" u="sng" strike="noStrike">
                          <a:solidFill>
                            <a:srgbClr val="000000"/>
                          </a:solidFill>
                          <a:effectLst/>
                          <a:latin typeface="Calibri"/>
                        </a:rPr>
                        <a:t>Junior High School</a:t>
                      </a:r>
                    </a:p>
                  </a:txBody>
                  <a:tcPr marL="6217" marR="6217" marT="6217" marB="0" anchor="b">
                    <a:lnL>
                      <a:noFill/>
                    </a:lnL>
                    <a:lnR>
                      <a:noFill/>
                    </a:lnR>
                    <a:lnT>
                      <a:noFill/>
                    </a:lnT>
                    <a:lnB>
                      <a:noFill/>
                    </a:lnB>
                  </a:tcPr>
                </a:tc>
                <a:tc>
                  <a:txBody>
                    <a:bodyPr/>
                    <a:lstStyle/>
                    <a:p>
                      <a:pPr algn="l" fontAlgn="b"/>
                      <a:r>
                        <a:rPr lang="en-US" sz="1100" b="0" i="0" u="sng" strike="noStrike">
                          <a:solidFill>
                            <a:srgbClr val="000000"/>
                          </a:solidFill>
                          <a:effectLst/>
                          <a:latin typeface="Calibri"/>
                        </a:rPr>
                        <a:t>High School</a:t>
                      </a:r>
                    </a:p>
                  </a:txBody>
                  <a:tcPr marL="6217" marR="6217" marT="6217" marB="0" anchor="b">
                    <a:lnL>
                      <a:noFill/>
                    </a:lnL>
                    <a:lnR>
                      <a:noFill/>
                    </a:lnR>
                    <a:lnT>
                      <a:noFill/>
                    </a:lnT>
                    <a:lnB>
                      <a:noFill/>
                    </a:lnB>
                  </a:tcPr>
                </a:tc>
                <a:extLst>
                  <a:ext uri="{0D108BD9-81ED-4DB2-BD59-A6C34878D82A}">
                    <a16:rowId xmlns:a16="http://schemas.microsoft.com/office/drawing/2014/main" xmlns="" val="10001"/>
                  </a:ext>
                </a:extLst>
              </a:tr>
              <a:tr h="186520">
                <a:tc>
                  <a:txBody>
                    <a:bodyPr/>
                    <a:lstStyle/>
                    <a:p>
                      <a:pPr algn="l" fontAlgn="b"/>
                      <a:endParaRPr lang="en-US" sz="1100" b="0" i="0" u="none" strike="noStrike" dirty="0">
                        <a:solidFill>
                          <a:srgbClr val="000000"/>
                        </a:solidFill>
                        <a:effectLst/>
                        <a:latin typeface="Calibri"/>
                      </a:endParaRPr>
                    </a:p>
                  </a:txBody>
                  <a:tcPr marL="6217" marR="6217" marT="6217" marB="0" anchor="b">
                    <a:lnL>
                      <a:noFill/>
                    </a:lnL>
                    <a:lnR>
                      <a:noFill/>
                    </a:lnR>
                    <a:lnT>
                      <a:noFill/>
                    </a:lnT>
                    <a:lnB>
                      <a:noFill/>
                    </a:lnB>
                  </a:tcPr>
                </a:tc>
                <a:tc>
                  <a:txBody>
                    <a:bodyPr/>
                    <a:lstStyle/>
                    <a:p>
                      <a:pPr algn="l" fontAlgn="b"/>
                      <a:r>
                        <a:rPr lang="en-US" sz="1100" b="0" i="0" u="sng" strike="noStrike">
                          <a:solidFill>
                            <a:srgbClr val="000000"/>
                          </a:solidFill>
                          <a:effectLst/>
                          <a:latin typeface="Calibri"/>
                        </a:rPr>
                        <a:t>Number 1</a:t>
                      </a:r>
                    </a:p>
                  </a:txBody>
                  <a:tcPr marL="6217" marR="6217" marT="6217" marB="0" anchor="b">
                    <a:lnL>
                      <a:noFill/>
                    </a:lnL>
                    <a:lnR>
                      <a:noFill/>
                    </a:lnR>
                    <a:lnT>
                      <a:noFill/>
                    </a:lnT>
                    <a:lnB>
                      <a:noFill/>
                    </a:lnB>
                  </a:tcPr>
                </a:tc>
                <a:tc>
                  <a:txBody>
                    <a:bodyPr/>
                    <a:lstStyle/>
                    <a:p>
                      <a:pPr algn="l" fontAlgn="b"/>
                      <a:r>
                        <a:rPr lang="en-US" sz="1100" b="0" i="0" u="sng" strike="noStrike">
                          <a:solidFill>
                            <a:srgbClr val="000000"/>
                          </a:solidFill>
                          <a:effectLst/>
                          <a:latin typeface="Calibri"/>
                        </a:rPr>
                        <a:t>Number 2</a:t>
                      </a:r>
                    </a:p>
                  </a:txBody>
                  <a:tcPr marL="6217" marR="6217" marT="6217" marB="0" anchor="b">
                    <a:lnL>
                      <a:noFill/>
                    </a:lnL>
                    <a:lnR>
                      <a:noFill/>
                    </a:lnR>
                    <a:lnT>
                      <a:noFill/>
                    </a:lnT>
                    <a:lnB>
                      <a:noFill/>
                    </a:lnB>
                  </a:tcPr>
                </a:tc>
                <a:tc>
                  <a:txBody>
                    <a:bodyPr/>
                    <a:lstStyle/>
                    <a:p>
                      <a:pPr algn="l" fontAlgn="b"/>
                      <a:r>
                        <a:rPr lang="en-US" sz="1100" b="0" i="0" u="sng" strike="noStrike">
                          <a:solidFill>
                            <a:srgbClr val="000000"/>
                          </a:solidFill>
                          <a:effectLst/>
                          <a:latin typeface="Calibri"/>
                        </a:rPr>
                        <a:t>Number 1</a:t>
                      </a:r>
                    </a:p>
                  </a:txBody>
                  <a:tcPr marL="6217" marR="6217" marT="6217" marB="0" anchor="b">
                    <a:lnL>
                      <a:noFill/>
                    </a:lnL>
                    <a:lnR>
                      <a:noFill/>
                    </a:lnR>
                    <a:lnT>
                      <a:noFill/>
                    </a:lnT>
                    <a:lnB>
                      <a:noFill/>
                    </a:lnB>
                  </a:tcPr>
                </a:tc>
                <a:tc>
                  <a:txBody>
                    <a:bodyPr/>
                    <a:lstStyle/>
                    <a:p>
                      <a:pPr algn="l" fontAlgn="b"/>
                      <a:r>
                        <a:rPr lang="en-US" sz="1100" b="0" i="0" u="sng" strike="noStrike">
                          <a:solidFill>
                            <a:srgbClr val="000000"/>
                          </a:solidFill>
                          <a:effectLst/>
                          <a:latin typeface="Calibri"/>
                        </a:rPr>
                        <a:t>Number 1</a:t>
                      </a:r>
                    </a:p>
                  </a:txBody>
                  <a:tcPr marL="6217" marR="6217" marT="6217" marB="0" anchor="b">
                    <a:lnL>
                      <a:noFill/>
                    </a:lnL>
                    <a:lnR>
                      <a:noFill/>
                    </a:lnR>
                    <a:lnT>
                      <a:noFill/>
                    </a:lnT>
                    <a:lnB>
                      <a:noFill/>
                    </a:lnB>
                  </a:tcPr>
                </a:tc>
                <a:tc>
                  <a:txBody>
                    <a:bodyPr/>
                    <a:lstStyle/>
                    <a:p>
                      <a:pPr algn="l" fontAlgn="b"/>
                      <a:r>
                        <a:rPr lang="en-US" sz="1100" b="0" i="0" u="sng" strike="noStrike">
                          <a:solidFill>
                            <a:srgbClr val="000000"/>
                          </a:solidFill>
                          <a:effectLst/>
                          <a:latin typeface="Calibri"/>
                        </a:rPr>
                        <a:t>Number 1</a:t>
                      </a:r>
                    </a:p>
                  </a:txBody>
                  <a:tcPr marL="6217" marR="6217" marT="6217" marB="0" anchor="b">
                    <a:lnL>
                      <a:noFill/>
                    </a:lnL>
                    <a:lnR>
                      <a:noFill/>
                    </a:lnR>
                    <a:lnT>
                      <a:noFill/>
                    </a:lnT>
                    <a:lnB>
                      <a:noFill/>
                    </a:lnB>
                  </a:tcPr>
                </a:tc>
                <a:extLst>
                  <a:ext uri="{0D108BD9-81ED-4DB2-BD59-A6C34878D82A}">
                    <a16:rowId xmlns:a16="http://schemas.microsoft.com/office/drawing/2014/main" xmlns="" val="10002"/>
                  </a:ext>
                </a:extLst>
              </a:tr>
              <a:tr h="354388">
                <a:tc>
                  <a:txBody>
                    <a:bodyPr/>
                    <a:lstStyle/>
                    <a:p>
                      <a:pPr algn="l" fontAlgn="b"/>
                      <a:r>
                        <a:rPr lang="en-US" sz="1100" b="0" i="0" u="none" strike="noStrike" dirty="0">
                          <a:solidFill>
                            <a:srgbClr val="000000"/>
                          </a:solidFill>
                          <a:effectLst/>
                          <a:latin typeface="Calibri"/>
                        </a:rPr>
                        <a:t>Book fines</a:t>
                      </a:r>
                    </a:p>
                  </a:txBody>
                  <a:tcPr marL="6217" marR="6217" marT="6217" marB="0" anchor="b">
                    <a:lnL>
                      <a:noFill/>
                    </a:lnL>
                    <a:lnR>
                      <a:noFill/>
                    </a:lnR>
                    <a:lnT>
                      <a:noFill/>
                    </a:lnT>
                    <a:lnB>
                      <a:noFill/>
                    </a:lnB>
                  </a:tcPr>
                </a:tc>
                <a:tc>
                  <a:txBody>
                    <a:bodyPr/>
                    <a:lstStyle/>
                    <a:p>
                      <a:pPr algn="l" fontAlgn="b"/>
                      <a:r>
                        <a:rPr lang="en-US" sz="1100" b="0" i="0" u="none" strike="noStrike" dirty="0">
                          <a:solidFill>
                            <a:srgbClr val="000000"/>
                          </a:solidFill>
                          <a:effectLst/>
                          <a:latin typeface="Calibri"/>
                        </a:rPr>
                        <a:t> $82.00 </a:t>
                      </a:r>
                    </a:p>
                  </a:txBody>
                  <a:tcPr marL="6217" marR="6217" marT="6217" marB="0" anchor="b">
                    <a:lnL>
                      <a:noFill/>
                    </a:lnL>
                    <a:lnR>
                      <a:noFill/>
                    </a:lnR>
                    <a:lnT>
                      <a:noFill/>
                    </a:lnT>
                    <a:lnB>
                      <a:noFill/>
                    </a:lnB>
                  </a:tcPr>
                </a:tc>
                <a:tc>
                  <a:txBody>
                    <a:bodyPr/>
                    <a:lstStyle/>
                    <a:p>
                      <a:pPr algn="l" fontAlgn="b"/>
                      <a:r>
                        <a:rPr lang="en-US" sz="1100" b="0" i="0" u="none" strike="noStrike" dirty="0">
                          <a:solidFill>
                            <a:srgbClr val="000000"/>
                          </a:solidFill>
                          <a:effectLst/>
                          <a:latin typeface="Calibri"/>
                        </a:rPr>
                        <a:t> $        68.00 </a:t>
                      </a:r>
                    </a:p>
                  </a:txBody>
                  <a:tcPr marL="6217" marR="6217" marT="6217" marB="0" anchor="b">
                    <a:lnL>
                      <a:noFill/>
                    </a:lnL>
                    <a:lnR>
                      <a:noFill/>
                    </a:lnR>
                    <a:lnT>
                      <a:noFill/>
                    </a:lnT>
                    <a:lnB>
                      <a:noFill/>
                    </a:lnB>
                  </a:tcPr>
                </a:tc>
                <a:tc>
                  <a:txBody>
                    <a:bodyPr/>
                    <a:lstStyle/>
                    <a:p>
                      <a:pPr algn="l" fontAlgn="b"/>
                      <a:r>
                        <a:rPr lang="en-US" sz="1100" b="0" i="0" u="none" strike="noStrike">
                          <a:solidFill>
                            <a:srgbClr val="000000"/>
                          </a:solidFill>
                          <a:effectLst/>
                          <a:latin typeface="Calibri"/>
                        </a:rPr>
                        <a:t> $          42.00 </a:t>
                      </a:r>
                    </a:p>
                  </a:txBody>
                  <a:tcPr marL="6217" marR="6217" marT="6217" marB="0" anchor="b">
                    <a:lnL>
                      <a:noFill/>
                    </a:lnL>
                    <a:lnR>
                      <a:noFill/>
                    </a:lnR>
                    <a:lnT>
                      <a:noFill/>
                    </a:lnT>
                    <a:lnB>
                      <a:noFill/>
                    </a:lnB>
                  </a:tcPr>
                </a:tc>
                <a:tc>
                  <a:txBody>
                    <a:bodyPr/>
                    <a:lstStyle/>
                    <a:p>
                      <a:pPr algn="l" fontAlgn="b"/>
                      <a:r>
                        <a:rPr lang="en-US" sz="1100" b="0" i="0" u="none" strike="noStrike">
                          <a:solidFill>
                            <a:srgbClr val="000000"/>
                          </a:solidFill>
                          <a:effectLst/>
                          <a:latin typeface="Calibri"/>
                        </a:rPr>
                        <a:t> $               64.00 </a:t>
                      </a:r>
                    </a:p>
                  </a:txBody>
                  <a:tcPr marL="6217" marR="6217" marT="6217" marB="0" anchor="b">
                    <a:lnL>
                      <a:noFill/>
                    </a:lnL>
                    <a:lnR>
                      <a:noFill/>
                    </a:lnR>
                    <a:lnT>
                      <a:noFill/>
                    </a:lnT>
                    <a:lnB>
                      <a:noFill/>
                    </a:lnB>
                  </a:tcPr>
                </a:tc>
                <a:tc>
                  <a:txBody>
                    <a:bodyPr/>
                    <a:lstStyle/>
                    <a:p>
                      <a:pPr algn="l" fontAlgn="b"/>
                      <a:r>
                        <a:rPr lang="en-US" sz="1100" b="0" i="0" u="none" strike="noStrike">
                          <a:solidFill>
                            <a:srgbClr val="000000"/>
                          </a:solidFill>
                          <a:effectLst/>
                          <a:latin typeface="Calibri"/>
                        </a:rPr>
                        <a:t> $            12.00 </a:t>
                      </a:r>
                    </a:p>
                  </a:txBody>
                  <a:tcPr marL="6217" marR="6217" marT="6217" marB="0" anchor="b">
                    <a:lnL>
                      <a:noFill/>
                    </a:lnL>
                    <a:lnR>
                      <a:noFill/>
                    </a:lnR>
                    <a:lnT>
                      <a:noFill/>
                    </a:lnT>
                    <a:lnB>
                      <a:noFill/>
                    </a:lnB>
                  </a:tcPr>
                </a:tc>
                <a:extLst>
                  <a:ext uri="{0D108BD9-81ED-4DB2-BD59-A6C34878D82A}">
                    <a16:rowId xmlns:a16="http://schemas.microsoft.com/office/drawing/2014/main" xmlns="" val="10003"/>
                  </a:ext>
                </a:extLst>
              </a:tr>
              <a:tr h="354388">
                <a:tc>
                  <a:txBody>
                    <a:bodyPr/>
                    <a:lstStyle/>
                    <a:p>
                      <a:pPr algn="l" fontAlgn="b"/>
                      <a:r>
                        <a:rPr lang="en-US" sz="1100" b="0" i="0" u="none" strike="noStrike">
                          <a:solidFill>
                            <a:srgbClr val="000000"/>
                          </a:solidFill>
                          <a:effectLst/>
                          <a:latin typeface="Calibri"/>
                        </a:rPr>
                        <a:t>Fund-raisers (schoolwide)</a:t>
                      </a:r>
                    </a:p>
                  </a:txBody>
                  <a:tcPr marL="6217" marR="6217" marT="6217" marB="0" anchor="b">
                    <a:lnL>
                      <a:noFill/>
                    </a:lnL>
                    <a:lnR>
                      <a:noFill/>
                    </a:lnR>
                    <a:lnT>
                      <a:noFill/>
                    </a:lnT>
                    <a:lnB>
                      <a:noFill/>
                    </a:lnB>
                  </a:tcPr>
                </a:tc>
                <a:tc>
                  <a:txBody>
                    <a:bodyPr/>
                    <a:lstStyle/>
                    <a:p>
                      <a:pPr algn="l" fontAlgn="b"/>
                      <a:r>
                        <a:rPr lang="en-US" sz="1100" b="0" i="0" u="none" strike="noStrike" dirty="0">
                          <a:solidFill>
                            <a:srgbClr val="000000"/>
                          </a:solidFill>
                          <a:effectLst/>
                          <a:latin typeface="Calibri"/>
                        </a:rPr>
                        <a:t> $6,300.00 </a:t>
                      </a:r>
                    </a:p>
                  </a:txBody>
                  <a:tcPr marL="6217" marR="6217" marT="6217" marB="0" anchor="b">
                    <a:lnL>
                      <a:noFill/>
                    </a:lnL>
                    <a:lnR>
                      <a:noFill/>
                    </a:lnR>
                    <a:lnT>
                      <a:noFill/>
                    </a:lnT>
                    <a:lnB>
                      <a:noFill/>
                    </a:lnB>
                  </a:tcPr>
                </a:tc>
                <a:tc>
                  <a:txBody>
                    <a:bodyPr/>
                    <a:lstStyle/>
                    <a:p>
                      <a:pPr algn="l" fontAlgn="b"/>
                      <a:r>
                        <a:rPr lang="en-US" sz="1100" b="0" i="0" u="none" strike="noStrike" dirty="0">
                          <a:solidFill>
                            <a:srgbClr val="000000"/>
                          </a:solidFill>
                          <a:effectLst/>
                          <a:latin typeface="Calibri"/>
                        </a:rPr>
                        <a:t> $  2,400.00 </a:t>
                      </a:r>
                    </a:p>
                  </a:txBody>
                  <a:tcPr marL="6217" marR="6217" marT="6217" marB="0" anchor="b">
                    <a:lnL>
                      <a:noFill/>
                    </a:lnL>
                    <a:lnR>
                      <a:noFill/>
                    </a:lnR>
                    <a:lnT>
                      <a:noFill/>
                    </a:lnT>
                    <a:lnB>
                      <a:noFill/>
                    </a:lnB>
                  </a:tcPr>
                </a:tc>
                <a:tc>
                  <a:txBody>
                    <a:bodyPr/>
                    <a:lstStyle/>
                    <a:p>
                      <a:pPr algn="l" fontAlgn="b"/>
                      <a:r>
                        <a:rPr lang="en-US" sz="1100" b="0" i="0" u="none" strike="noStrike" dirty="0">
                          <a:solidFill>
                            <a:srgbClr val="000000"/>
                          </a:solidFill>
                          <a:effectLst/>
                          <a:latin typeface="Calibri"/>
                        </a:rPr>
                        <a:t> $                 -   </a:t>
                      </a:r>
                    </a:p>
                  </a:txBody>
                  <a:tcPr marL="6217" marR="6217" marT="6217" marB="0" anchor="b">
                    <a:lnL>
                      <a:noFill/>
                    </a:lnL>
                    <a:lnR>
                      <a:noFill/>
                    </a:lnR>
                    <a:lnT>
                      <a:noFill/>
                    </a:lnT>
                    <a:lnB>
                      <a:noFill/>
                    </a:lnB>
                  </a:tcPr>
                </a:tc>
                <a:tc>
                  <a:txBody>
                    <a:bodyPr/>
                    <a:lstStyle/>
                    <a:p>
                      <a:pPr algn="l" fontAlgn="b"/>
                      <a:r>
                        <a:rPr lang="en-US" sz="1100" b="0" i="0" u="none" strike="noStrike">
                          <a:solidFill>
                            <a:srgbClr val="000000"/>
                          </a:solidFill>
                          <a:effectLst/>
                          <a:latin typeface="Calibri"/>
                        </a:rPr>
                        <a:t> $                      -   </a:t>
                      </a:r>
                    </a:p>
                  </a:txBody>
                  <a:tcPr marL="6217" marR="6217" marT="6217" marB="0" anchor="b">
                    <a:lnL>
                      <a:noFill/>
                    </a:lnL>
                    <a:lnR>
                      <a:noFill/>
                    </a:lnR>
                    <a:lnT>
                      <a:noFill/>
                    </a:lnT>
                    <a:lnB>
                      <a:noFill/>
                    </a:lnB>
                  </a:tcPr>
                </a:tc>
                <a:tc>
                  <a:txBody>
                    <a:bodyPr/>
                    <a:lstStyle/>
                    <a:p>
                      <a:pPr algn="l" fontAlgn="b"/>
                      <a:r>
                        <a:rPr lang="en-US" sz="1100" b="0" i="0" u="none" strike="noStrike">
                          <a:solidFill>
                            <a:srgbClr val="000000"/>
                          </a:solidFill>
                          <a:effectLst/>
                          <a:latin typeface="Calibri"/>
                        </a:rPr>
                        <a:t> $                    -   </a:t>
                      </a:r>
                    </a:p>
                  </a:txBody>
                  <a:tcPr marL="6217" marR="6217" marT="6217" marB="0" anchor="b">
                    <a:lnL>
                      <a:noFill/>
                    </a:lnL>
                    <a:lnR>
                      <a:noFill/>
                    </a:lnR>
                    <a:lnT>
                      <a:noFill/>
                    </a:lnT>
                    <a:lnB>
                      <a:noFill/>
                    </a:lnB>
                  </a:tcPr>
                </a:tc>
                <a:extLst>
                  <a:ext uri="{0D108BD9-81ED-4DB2-BD59-A6C34878D82A}">
                    <a16:rowId xmlns:a16="http://schemas.microsoft.com/office/drawing/2014/main" xmlns="" val="10004"/>
                  </a:ext>
                </a:extLst>
              </a:tr>
              <a:tr h="286611">
                <a:tc>
                  <a:txBody>
                    <a:bodyPr/>
                    <a:lstStyle/>
                    <a:p>
                      <a:pPr algn="l" fontAlgn="b"/>
                      <a:r>
                        <a:rPr lang="en-US" sz="1100" b="0" i="0" u="none" strike="noStrike">
                          <a:solidFill>
                            <a:srgbClr val="000000"/>
                          </a:solidFill>
                          <a:effectLst/>
                          <a:latin typeface="Calibri"/>
                        </a:rPr>
                        <a:t>Fund-raisers (single club or class)</a:t>
                      </a:r>
                    </a:p>
                  </a:txBody>
                  <a:tcPr marL="6217" marR="6217" marT="6217" marB="0" anchor="b">
                    <a:lnL>
                      <a:noFill/>
                    </a:lnL>
                    <a:lnR>
                      <a:noFill/>
                    </a:lnR>
                    <a:lnT>
                      <a:noFill/>
                    </a:lnT>
                    <a:lnB>
                      <a:noFill/>
                    </a:lnB>
                  </a:tcPr>
                </a:tc>
                <a:tc>
                  <a:txBody>
                    <a:bodyPr/>
                    <a:lstStyle/>
                    <a:p>
                      <a:pPr algn="l" fontAlgn="b"/>
                      <a:r>
                        <a:rPr lang="en-US" sz="1100" b="0" i="0" u="none" strike="noStrike" dirty="0">
                          <a:solidFill>
                            <a:srgbClr val="000000"/>
                          </a:solidFill>
                          <a:effectLst/>
                          <a:latin typeface="Calibri"/>
                        </a:rPr>
                        <a:t> $2,458.00 </a:t>
                      </a:r>
                    </a:p>
                  </a:txBody>
                  <a:tcPr marL="6217" marR="6217" marT="6217" marB="0" anchor="b">
                    <a:lnL>
                      <a:noFill/>
                    </a:lnL>
                    <a:lnR>
                      <a:noFill/>
                    </a:lnR>
                    <a:lnT>
                      <a:noFill/>
                    </a:lnT>
                    <a:lnB>
                      <a:noFill/>
                    </a:lnB>
                  </a:tcPr>
                </a:tc>
                <a:tc>
                  <a:txBody>
                    <a:bodyPr/>
                    <a:lstStyle/>
                    <a:p>
                      <a:pPr algn="l" fontAlgn="b"/>
                      <a:r>
                        <a:rPr lang="en-US" sz="1100" b="0" i="0" u="none" strike="noStrike">
                          <a:solidFill>
                            <a:srgbClr val="000000"/>
                          </a:solidFill>
                          <a:effectLst/>
                          <a:latin typeface="Calibri"/>
                        </a:rPr>
                        <a:t> $     282.00 </a:t>
                      </a:r>
                    </a:p>
                  </a:txBody>
                  <a:tcPr marL="6217" marR="6217" marT="6217" marB="0" anchor="b">
                    <a:lnL>
                      <a:noFill/>
                    </a:lnL>
                    <a:lnR>
                      <a:noFill/>
                    </a:lnR>
                    <a:lnT>
                      <a:noFill/>
                    </a:lnT>
                    <a:lnB>
                      <a:noFill/>
                    </a:lnB>
                  </a:tcPr>
                </a:tc>
                <a:tc>
                  <a:txBody>
                    <a:bodyPr/>
                    <a:lstStyle/>
                    <a:p>
                      <a:pPr algn="l" fontAlgn="b"/>
                      <a:r>
                        <a:rPr lang="en-US" sz="1100" b="0" i="0" u="none" strike="noStrike" dirty="0">
                          <a:solidFill>
                            <a:srgbClr val="000000"/>
                          </a:solidFill>
                          <a:effectLst/>
                          <a:latin typeface="Calibri"/>
                        </a:rPr>
                        <a:t> $    1,650.00 </a:t>
                      </a:r>
                    </a:p>
                  </a:txBody>
                  <a:tcPr marL="6217" marR="6217" marT="6217" marB="0" anchor="b">
                    <a:lnL>
                      <a:noFill/>
                    </a:lnL>
                    <a:lnR>
                      <a:noFill/>
                    </a:lnR>
                    <a:lnT>
                      <a:noFill/>
                    </a:lnT>
                    <a:lnB>
                      <a:noFill/>
                    </a:lnB>
                  </a:tcPr>
                </a:tc>
                <a:tc>
                  <a:txBody>
                    <a:bodyPr/>
                    <a:lstStyle/>
                    <a:p>
                      <a:pPr algn="l" fontAlgn="b"/>
                      <a:r>
                        <a:rPr lang="en-US" sz="1100" b="0" i="0" u="none" strike="noStrike" dirty="0">
                          <a:solidFill>
                            <a:srgbClr val="000000"/>
                          </a:solidFill>
                          <a:effectLst/>
                          <a:latin typeface="Calibri"/>
                        </a:rPr>
                        <a:t> $         2,500.00 </a:t>
                      </a:r>
                    </a:p>
                  </a:txBody>
                  <a:tcPr marL="6217" marR="6217" marT="6217" marB="0" anchor="b">
                    <a:lnL>
                      <a:noFill/>
                    </a:lnL>
                    <a:lnR>
                      <a:noFill/>
                    </a:lnR>
                    <a:lnT>
                      <a:noFill/>
                    </a:lnT>
                    <a:lnB>
                      <a:noFill/>
                    </a:lnB>
                  </a:tcPr>
                </a:tc>
                <a:tc>
                  <a:txBody>
                    <a:bodyPr/>
                    <a:lstStyle/>
                    <a:p>
                      <a:pPr algn="l" fontAlgn="b"/>
                      <a:r>
                        <a:rPr lang="en-US" sz="1100" b="0" i="0" u="none" strike="noStrike" dirty="0">
                          <a:solidFill>
                            <a:srgbClr val="000000"/>
                          </a:solidFill>
                          <a:effectLst/>
                          <a:latin typeface="Calibri"/>
                        </a:rPr>
                        <a:t> $    15,563.00 </a:t>
                      </a:r>
                    </a:p>
                  </a:txBody>
                  <a:tcPr marL="6217" marR="6217" marT="6217" marB="0" anchor="b">
                    <a:lnL>
                      <a:noFill/>
                    </a:lnL>
                    <a:lnR>
                      <a:noFill/>
                    </a:lnR>
                    <a:lnT>
                      <a:noFill/>
                    </a:lnT>
                    <a:lnB>
                      <a:noFill/>
                    </a:lnB>
                    <a:solidFill>
                      <a:srgbClr val="FFFF00"/>
                    </a:solidFill>
                  </a:tcPr>
                </a:tc>
                <a:extLst>
                  <a:ext uri="{0D108BD9-81ED-4DB2-BD59-A6C34878D82A}">
                    <a16:rowId xmlns:a16="http://schemas.microsoft.com/office/drawing/2014/main" xmlns="" val="10005"/>
                  </a:ext>
                </a:extLst>
              </a:tr>
              <a:tr h="186520">
                <a:tc>
                  <a:txBody>
                    <a:bodyPr/>
                    <a:lstStyle/>
                    <a:p>
                      <a:pPr algn="l" fontAlgn="b"/>
                      <a:r>
                        <a:rPr lang="en-US" sz="1100" b="0" i="0" u="none" strike="noStrike">
                          <a:solidFill>
                            <a:srgbClr val="000000"/>
                          </a:solidFill>
                          <a:effectLst/>
                          <a:latin typeface="Calibri"/>
                        </a:rPr>
                        <a:t>Football gate receipts</a:t>
                      </a:r>
                    </a:p>
                  </a:txBody>
                  <a:tcPr marL="6217" marR="6217" marT="6217" marB="0" anchor="b">
                    <a:lnL>
                      <a:noFill/>
                    </a:lnL>
                    <a:lnR>
                      <a:noFill/>
                    </a:lnR>
                    <a:lnT>
                      <a:noFill/>
                    </a:lnT>
                    <a:lnB>
                      <a:noFill/>
                    </a:lnB>
                  </a:tcPr>
                </a:tc>
                <a:tc>
                  <a:txBody>
                    <a:bodyPr/>
                    <a:lstStyle/>
                    <a:p>
                      <a:pPr algn="l" fontAlgn="b"/>
                      <a:r>
                        <a:rPr lang="en-US" sz="1100" b="0" i="0" u="none" strike="noStrike">
                          <a:solidFill>
                            <a:srgbClr val="000000"/>
                          </a:solidFill>
                          <a:effectLst/>
                          <a:latin typeface="Calibri"/>
                        </a:rPr>
                        <a:t> $                 -   </a:t>
                      </a:r>
                    </a:p>
                  </a:txBody>
                  <a:tcPr marL="6217" marR="6217" marT="6217" marB="0" anchor="b">
                    <a:lnL>
                      <a:noFill/>
                    </a:lnL>
                    <a:lnR>
                      <a:noFill/>
                    </a:lnR>
                    <a:lnT>
                      <a:noFill/>
                    </a:lnT>
                    <a:lnB>
                      <a:noFill/>
                    </a:lnB>
                  </a:tcPr>
                </a:tc>
                <a:tc>
                  <a:txBody>
                    <a:bodyPr/>
                    <a:lstStyle/>
                    <a:p>
                      <a:pPr algn="l" fontAlgn="b"/>
                      <a:r>
                        <a:rPr lang="en-US" sz="1100" b="0" i="0" u="none" strike="noStrike">
                          <a:solidFill>
                            <a:srgbClr val="000000"/>
                          </a:solidFill>
                          <a:effectLst/>
                          <a:latin typeface="Calibri"/>
                        </a:rPr>
                        <a:t> $               -   </a:t>
                      </a:r>
                    </a:p>
                  </a:txBody>
                  <a:tcPr marL="6217" marR="6217" marT="6217" marB="0" anchor="b">
                    <a:lnL>
                      <a:noFill/>
                    </a:lnL>
                    <a:lnR>
                      <a:noFill/>
                    </a:lnR>
                    <a:lnT>
                      <a:noFill/>
                    </a:lnT>
                    <a:lnB>
                      <a:noFill/>
                    </a:lnB>
                  </a:tcPr>
                </a:tc>
                <a:tc>
                  <a:txBody>
                    <a:bodyPr/>
                    <a:lstStyle/>
                    <a:p>
                      <a:pPr algn="l" fontAlgn="b"/>
                      <a:r>
                        <a:rPr lang="en-US" sz="1100" b="0" i="0" u="none" strike="noStrike">
                          <a:solidFill>
                            <a:srgbClr val="000000"/>
                          </a:solidFill>
                          <a:effectLst/>
                          <a:latin typeface="Calibri"/>
                        </a:rPr>
                        <a:t> $                 -   </a:t>
                      </a:r>
                    </a:p>
                  </a:txBody>
                  <a:tcPr marL="6217" marR="6217" marT="6217" marB="0" anchor="b">
                    <a:lnL>
                      <a:noFill/>
                    </a:lnL>
                    <a:lnR>
                      <a:noFill/>
                    </a:lnR>
                    <a:lnT>
                      <a:noFill/>
                    </a:lnT>
                    <a:lnB>
                      <a:noFill/>
                    </a:lnB>
                  </a:tcPr>
                </a:tc>
                <a:tc>
                  <a:txBody>
                    <a:bodyPr/>
                    <a:lstStyle/>
                    <a:p>
                      <a:pPr algn="l" fontAlgn="b"/>
                      <a:r>
                        <a:rPr lang="en-US" sz="1100" b="0" i="0" u="none" strike="noStrike" dirty="0">
                          <a:solidFill>
                            <a:srgbClr val="000000"/>
                          </a:solidFill>
                          <a:effectLst/>
                          <a:latin typeface="Calibri"/>
                        </a:rPr>
                        <a:t> $         4,800.00 </a:t>
                      </a:r>
                    </a:p>
                  </a:txBody>
                  <a:tcPr marL="6217" marR="6217" marT="6217" marB="0" anchor="b">
                    <a:lnL>
                      <a:noFill/>
                    </a:lnL>
                    <a:lnR>
                      <a:noFill/>
                    </a:lnR>
                    <a:lnT>
                      <a:noFill/>
                    </a:lnT>
                    <a:lnB>
                      <a:noFill/>
                    </a:lnB>
                    <a:noFill/>
                  </a:tcPr>
                </a:tc>
                <a:tc>
                  <a:txBody>
                    <a:bodyPr/>
                    <a:lstStyle/>
                    <a:p>
                      <a:pPr algn="l" fontAlgn="b"/>
                      <a:r>
                        <a:rPr lang="en-US" sz="1100" b="0" i="0" u="none" strike="noStrike" dirty="0">
                          <a:solidFill>
                            <a:srgbClr val="000000"/>
                          </a:solidFill>
                          <a:effectLst/>
                          <a:latin typeface="Calibri"/>
                        </a:rPr>
                        <a:t> $    76,000.00 </a:t>
                      </a:r>
                    </a:p>
                  </a:txBody>
                  <a:tcPr marL="6217" marR="6217" marT="6217" marB="0" anchor="b">
                    <a:lnL>
                      <a:noFill/>
                    </a:lnL>
                    <a:lnR>
                      <a:noFill/>
                    </a:lnR>
                    <a:lnT>
                      <a:noFill/>
                    </a:lnT>
                    <a:lnB>
                      <a:noFill/>
                    </a:lnB>
                    <a:noFill/>
                  </a:tcPr>
                </a:tc>
                <a:extLst>
                  <a:ext uri="{0D108BD9-81ED-4DB2-BD59-A6C34878D82A}">
                    <a16:rowId xmlns:a16="http://schemas.microsoft.com/office/drawing/2014/main" xmlns="" val="10006"/>
                  </a:ext>
                </a:extLst>
              </a:tr>
              <a:tr h="354388">
                <a:tc>
                  <a:txBody>
                    <a:bodyPr/>
                    <a:lstStyle/>
                    <a:p>
                      <a:pPr algn="l" fontAlgn="b"/>
                      <a:r>
                        <a:rPr lang="en-US" sz="1100" b="0" i="0" u="none" strike="noStrike" dirty="0">
                          <a:solidFill>
                            <a:srgbClr val="000000"/>
                          </a:solidFill>
                          <a:effectLst/>
                          <a:latin typeface="Calibri"/>
                        </a:rPr>
                        <a:t>Basketball gate receipts</a:t>
                      </a:r>
                    </a:p>
                  </a:txBody>
                  <a:tcPr marL="6217" marR="6217" marT="6217" marB="0" anchor="b">
                    <a:lnL>
                      <a:noFill/>
                    </a:lnL>
                    <a:lnR>
                      <a:noFill/>
                    </a:lnR>
                    <a:lnT>
                      <a:noFill/>
                    </a:lnT>
                    <a:lnB>
                      <a:noFill/>
                    </a:lnB>
                  </a:tcPr>
                </a:tc>
                <a:tc>
                  <a:txBody>
                    <a:bodyPr/>
                    <a:lstStyle/>
                    <a:p>
                      <a:pPr algn="l" fontAlgn="b"/>
                      <a:r>
                        <a:rPr lang="en-US" sz="1100" b="0" i="0" u="none" strike="noStrike">
                          <a:solidFill>
                            <a:srgbClr val="000000"/>
                          </a:solidFill>
                          <a:effectLst/>
                          <a:latin typeface="Calibri"/>
                        </a:rPr>
                        <a:t> $                 -   </a:t>
                      </a:r>
                    </a:p>
                  </a:txBody>
                  <a:tcPr marL="6217" marR="6217" marT="6217" marB="0" anchor="b">
                    <a:lnL>
                      <a:noFill/>
                    </a:lnL>
                    <a:lnR>
                      <a:noFill/>
                    </a:lnR>
                    <a:lnT>
                      <a:noFill/>
                    </a:lnT>
                    <a:lnB>
                      <a:noFill/>
                    </a:lnB>
                  </a:tcPr>
                </a:tc>
                <a:tc>
                  <a:txBody>
                    <a:bodyPr/>
                    <a:lstStyle/>
                    <a:p>
                      <a:pPr algn="l" fontAlgn="b"/>
                      <a:r>
                        <a:rPr lang="en-US" sz="1100" b="0" i="0" u="none" strike="noStrike">
                          <a:solidFill>
                            <a:srgbClr val="000000"/>
                          </a:solidFill>
                          <a:effectLst/>
                          <a:latin typeface="Calibri"/>
                        </a:rPr>
                        <a:t> $               -   </a:t>
                      </a:r>
                    </a:p>
                  </a:txBody>
                  <a:tcPr marL="6217" marR="6217" marT="6217" marB="0" anchor="b">
                    <a:lnL>
                      <a:noFill/>
                    </a:lnL>
                    <a:lnR>
                      <a:noFill/>
                    </a:lnR>
                    <a:lnT>
                      <a:noFill/>
                    </a:lnT>
                    <a:lnB>
                      <a:noFill/>
                    </a:lnB>
                  </a:tcPr>
                </a:tc>
                <a:tc>
                  <a:txBody>
                    <a:bodyPr/>
                    <a:lstStyle/>
                    <a:p>
                      <a:pPr algn="l" fontAlgn="b"/>
                      <a:r>
                        <a:rPr lang="en-US" sz="1100" b="0" i="0" u="none" strike="noStrike" dirty="0">
                          <a:solidFill>
                            <a:srgbClr val="000000"/>
                          </a:solidFill>
                          <a:effectLst/>
                          <a:latin typeface="Calibri"/>
                        </a:rPr>
                        <a:t> $                 -   </a:t>
                      </a:r>
                    </a:p>
                  </a:txBody>
                  <a:tcPr marL="6217" marR="6217" marT="6217" marB="0" anchor="b">
                    <a:lnL>
                      <a:noFill/>
                    </a:lnL>
                    <a:lnR>
                      <a:noFill/>
                    </a:lnR>
                    <a:lnT>
                      <a:noFill/>
                    </a:lnT>
                    <a:lnB>
                      <a:noFill/>
                    </a:lnB>
                  </a:tcPr>
                </a:tc>
                <a:tc>
                  <a:txBody>
                    <a:bodyPr/>
                    <a:lstStyle/>
                    <a:p>
                      <a:pPr algn="l" fontAlgn="b"/>
                      <a:r>
                        <a:rPr lang="en-US" sz="1100" b="0" i="0" u="none" strike="noStrike" dirty="0">
                          <a:solidFill>
                            <a:srgbClr val="000000"/>
                          </a:solidFill>
                          <a:effectLst/>
                          <a:latin typeface="Calibri"/>
                        </a:rPr>
                        <a:t> $         3,200.00 </a:t>
                      </a:r>
                    </a:p>
                  </a:txBody>
                  <a:tcPr marL="6217" marR="6217" marT="6217" marB="0" anchor="b">
                    <a:lnL>
                      <a:noFill/>
                    </a:lnL>
                    <a:lnR>
                      <a:noFill/>
                    </a:lnR>
                    <a:lnT>
                      <a:noFill/>
                    </a:lnT>
                    <a:lnB>
                      <a:noFill/>
                    </a:lnB>
                    <a:solidFill>
                      <a:srgbClr val="FFFF00"/>
                    </a:solidFill>
                  </a:tcPr>
                </a:tc>
                <a:tc>
                  <a:txBody>
                    <a:bodyPr/>
                    <a:lstStyle/>
                    <a:p>
                      <a:pPr algn="l" fontAlgn="b"/>
                      <a:r>
                        <a:rPr lang="en-US" sz="1100" b="0" i="0" u="none" strike="noStrike" dirty="0">
                          <a:solidFill>
                            <a:srgbClr val="000000"/>
                          </a:solidFill>
                          <a:effectLst/>
                          <a:latin typeface="Calibri"/>
                        </a:rPr>
                        <a:t> $    24,568.00 </a:t>
                      </a:r>
                    </a:p>
                  </a:txBody>
                  <a:tcPr marL="6217" marR="6217" marT="6217" marB="0" anchor="b">
                    <a:lnL>
                      <a:noFill/>
                    </a:lnL>
                    <a:lnR>
                      <a:noFill/>
                    </a:lnR>
                    <a:lnT>
                      <a:noFill/>
                    </a:lnT>
                    <a:lnB>
                      <a:noFill/>
                    </a:lnB>
                    <a:noFill/>
                  </a:tcPr>
                </a:tc>
                <a:extLst>
                  <a:ext uri="{0D108BD9-81ED-4DB2-BD59-A6C34878D82A}">
                    <a16:rowId xmlns:a16="http://schemas.microsoft.com/office/drawing/2014/main" xmlns="" val="10007"/>
                  </a:ext>
                </a:extLst>
              </a:tr>
              <a:tr h="186520">
                <a:tc>
                  <a:txBody>
                    <a:bodyPr/>
                    <a:lstStyle/>
                    <a:p>
                      <a:pPr algn="l" fontAlgn="b"/>
                      <a:r>
                        <a:rPr lang="en-US" sz="1100" b="0" i="0" u="none" strike="noStrike">
                          <a:solidFill>
                            <a:srgbClr val="000000"/>
                          </a:solidFill>
                          <a:effectLst/>
                          <a:latin typeface="Calibri"/>
                        </a:rPr>
                        <a:t>Baseball gate receipts</a:t>
                      </a:r>
                    </a:p>
                  </a:txBody>
                  <a:tcPr marL="6217" marR="6217" marT="6217" marB="0" anchor="b">
                    <a:lnL>
                      <a:noFill/>
                    </a:lnL>
                    <a:lnR>
                      <a:noFill/>
                    </a:lnR>
                    <a:lnT>
                      <a:noFill/>
                    </a:lnT>
                    <a:lnB>
                      <a:noFill/>
                    </a:lnB>
                  </a:tcPr>
                </a:tc>
                <a:tc>
                  <a:txBody>
                    <a:bodyPr/>
                    <a:lstStyle/>
                    <a:p>
                      <a:pPr algn="l" fontAlgn="b"/>
                      <a:r>
                        <a:rPr lang="en-US" sz="1100" b="0" i="0" u="none" strike="noStrike">
                          <a:solidFill>
                            <a:srgbClr val="000000"/>
                          </a:solidFill>
                          <a:effectLst/>
                          <a:latin typeface="Calibri"/>
                        </a:rPr>
                        <a:t> $                 -   </a:t>
                      </a:r>
                    </a:p>
                  </a:txBody>
                  <a:tcPr marL="6217" marR="6217" marT="6217" marB="0" anchor="b">
                    <a:lnL>
                      <a:noFill/>
                    </a:lnL>
                    <a:lnR>
                      <a:noFill/>
                    </a:lnR>
                    <a:lnT>
                      <a:noFill/>
                    </a:lnT>
                    <a:lnB>
                      <a:noFill/>
                    </a:lnB>
                  </a:tcPr>
                </a:tc>
                <a:tc>
                  <a:txBody>
                    <a:bodyPr/>
                    <a:lstStyle/>
                    <a:p>
                      <a:pPr algn="l" fontAlgn="b"/>
                      <a:r>
                        <a:rPr lang="en-US" sz="1100" b="0" i="0" u="none" strike="noStrike">
                          <a:solidFill>
                            <a:srgbClr val="000000"/>
                          </a:solidFill>
                          <a:effectLst/>
                          <a:latin typeface="Calibri"/>
                        </a:rPr>
                        <a:t> $               -   </a:t>
                      </a:r>
                    </a:p>
                  </a:txBody>
                  <a:tcPr marL="6217" marR="6217" marT="6217" marB="0" anchor="b">
                    <a:lnL>
                      <a:noFill/>
                    </a:lnL>
                    <a:lnR>
                      <a:noFill/>
                    </a:lnR>
                    <a:lnT>
                      <a:noFill/>
                    </a:lnT>
                    <a:lnB>
                      <a:noFill/>
                    </a:lnB>
                  </a:tcPr>
                </a:tc>
                <a:tc>
                  <a:txBody>
                    <a:bodyPr/>
                    <a:lstStyle/>
                    <a:p>
                      <a:pPr algn="l" fontAlgn="b"/>
                      <a:r>
                        <a:rPr lang="en-US" sz="1100" b="0" i="0" u="none" strike="noStrike">
                          <a:solidFill>
                            <a:srgbClr val="000000"/>
                          </a:solidFill>
                          <a:effectLst/>
                          <a:latin typeface="Calibri"/>
                        </a:rPr>
                        <a:t> $                 -   </a:t>
                      </a:r>
                    </a:p>
                  </a:txBody>
                  <a:tcPr marL="6217" marR="6217" marT="6217" marB="0" anchor="b">
                    <a:lnL>
                      <a:noFill/>
                    </a:lnL>
                    <a:lnR>
                      <a:noFill/>
                    </a:lnR>
                    <a:lnT>
                      <a:noFill/>
                    </a:lnT>
                    <a:lnB>
                      <a:noFill/>
                    </a:lnB>
                  </a:tcPr>
                </a:tc>
                <a:tc>
                  <a:txBody>
                    <a:bodyPr/>
                    <a:lstStyle/>
                    <a:p>
                      <a:pPr algn="l" fontAlgn="b"/>
                      <a:r>
                        <a:rPr lang="en-US" sz="1100" b="0" i="0" u="none" strike="noStrike">
                          <a:solidFill>
                            <a:srgbClr val="000000"/>
                          </a:solidFill>
                          <a:effectLst/>
                          <a:latin typeface="Calibri"/>
                        </a:rPr>
                        <a:t> $            350.00 </a:t>
                      </a:r>
                    </a:p>
                  </a:txBody>
                  <a:tcPr marL="6217" marR="6217" marT="6217" marB="0" anchor="b">
                    <a:lnL>
                      <a:noFill/>
                    </a:lnL>
                    <a:lnR>
                      <a:noFill/>
                    </a:lnR>
                    <a:lnT>
                      <a:noFill/>
                    </a:lnT>
                    <a:lnB>
                      <a:noFill/>
                    </a:lnB>
                  </a:tcPr>
                </a:tc>
                <a:tc>
                  <a:txBody>
                    <a:bodyPr/>
                    <a:lstStyle/>
                    <a:p>
                      <a:pPr algn="l" fontAlgn="b"/>
                      <a:r>
                        <a:rPr lang="en-US" sz="1100" b="0" i="0" u="none" strike="noStrike" dirty="0">
                          <a:solidFill>
                            <a:srgbClr val="000000"/>
                          </a:solidFill>
                          <a:effectLst/>
                          <a:latin typeface="Calibri"/>
                        </a:rPr>
                        <a:t> $      2,800.00 </a:t>
                      </a:r>
                    </a:p>
                  </a:txBody>
                  <a:tcPr marL="6217" marR="6217" marT="6217" marB="0" anchor="b">
                    <a:lnL>
                      <a:noFill/>
                    </a:lnL>
                    <a:lnR>
                      <a:noFill/>
                    </a:lnR>
                    <a:lnT>
                      <a:noFill/>
                    </a:lnT>
                    <a:lnB>
                      <a:noFill/>
                    </a:lnB>
                    <a:noFill/>
                  </a:tcPr>
                </a:tc>
                <a:extLst>
                  <a:ext uri="{0D108BD9-81ED-4DB2-BD59-A6C34878D82A}">
                    <a16:rowId xmlns:a16="http://schemas.microsoft.com/office/drawing/2014/main" xmlns="" val="10008"/>
                  </a:ext>
                </a:extLst>
              </a:tr>
              <a:tr h="186520">
                <a:tc>
                  <a:txBody>
                    <a:bodyPr/>
                    <a:lstStyle/>
                    <a:p>
                      <a:pPr algn="l" fontAlgn="b"/>
                      <a:r>
                        <a:rPr lang="en-US" sz="1100" b="0" i="0" u="none" strike="noStrike">
                          <a:solidFill>
                            <a:srgbClr val="000000"/>
                          </a:solidFill>
                          <a:effectLst/>
                          <a:latin typeface="Calibri"/>
                        </a:rPr>
                        <a:t>Soccer gate receipts</a:t>
                      </a:r>
                    </a:p>
                  </a:txBody>
                  <a:tcPr marL="6217" marR="6217" marT="6217" marB="0" anchor="b">
                    <a:lnL>
                      <a:noFill/>
                    </a:lnL>
                    <a:lnR>
                      <a:noFill/>
                    </a:lnR>
                    <a:lnT>
                      <a:noFill/>
                    </a:lnT>
                    <a:lnB>
                      <a:noFill/>
                    </a:lnB>
                  </a:tcPr>
                </a:tc>
                <a:tc>
                  <a:txBody>
                    <a:bodyPr/>
                    <a:lstStyle/>
                    <a:p>
                      <a:pPr algn="l" fontAlgn="b"/>
                      <a:r>
                        <a:rPr lang="en-US" sz="1100" b="0" i="0" u="none" strike="noStrike">
                          <a:solidFill>
                            <a:srgbClr val="000000"/>
                          </a:solidFill>
                          <a:effectLst/>
                          <a:latin typeface="Calibri"/>
                        </a:rPr>
                        <a:t> $                 -   </a:t>
                      </a:r>
                    </a:p>
                  </a:txBody>
                  <a:tcPr marL="6217" marR="6217" marT="6217" marB="0" anchor="b">
                    <a:lnL>
                      <a:noFill/>
                    </a:lnL>
                    <a:lnR>
                      <a:noFill/>
                    </a:lnR>
                    <a:lnT>
                      <a:noFill/>
                    </a:lnT>
                    <a:lnB>
                      <a:noFill/>
                    </a:lnB>
                  </a:tcPr>
                </a:tc>
                <a:tc>
                  <a:txBody>
                    <a:bodyPr/>
                    <a:lstStyle/>
                    <a:p>
                      <a:pPr algn="l" fontAlgn="b"/>
                      <a:r>
                        <a:rPr lang="en-US" sz="1100" b="0" i="0" u="none" strike="noStrike">
                          <a:solidFill>
                            <a:srgbClr val="000000"/>
                          </a:solidFill>
                          <a:effectLst/>
                          <a:latin typeface="Calibri"/>
                        </a:rPr>
                        <a:t> $               -   </a:t>
                      </a:r>
                    </a:p>
                  </a:txBody>
                  <a:tcPr marL="6217" marR="6217" marT="6217" marB="0" anchor="b">
                    <a:lnL>
                      <a:noFill/>
                    </a:lnL>
                    <a:lnR>
                      <a:noFill/>
                    </a:lnR>
                    <a:lnT>
                      <a:noFill/>
                    </a:lnT>
                    <a:lnB>
                      <a:noFill/>
                    </a:lnB>
                  </a:tcPr>
                </a:tc>
                <a:tc>
                  <a:txBody>
                    <a:bodyPr/>
                    <a:lstStyle/>
                    <a:p>
                      <a:pPr algn="l" fontAlgn="b"/>
                      <a:r>
                        <a:rPr lang="en-US" sz="1100" b="0" i="0" u="none" strike="noStrike">
                          <a:solidFill>
                            <a:srgbClr val="000000"/>
                          </a:solidFill>
                          <a:effectLst/>
                          <a:latin typeface="Calibri"/>
                        </a:rPr>
                        <a:t> $                 -   </a:t>
                      </a:r>
                    </a:p>
                  </a:txBody>
                  <a:tcPr marL="6217" marR="6217" marT="6217" marB="0" anchor="b">
                    <a:lnL>
                      <a:noFill/>
                    </a:lnL>
                    <a:lnR>
                      <a:noFill/>
                    </a:lnR>
                    <a:lnT>
                      <a:noFill/>
                    </a:lnT>
                    <a:lnB>
                      <a:noFill/>
                    </a:lnB>
                  </a:tcPr>
                </a:tc>
                <a:tc>
                  <a:txBody>
                    <a:bodyPr/>
                    <a:lstStyle/>
                    <a:p>
                      <a:pPr algn="l" fontAlgn="b"/>
                      <a:r>
                        <a:rPr lang="en-US" sz="1100" b="0" i="0" u="none" strike="noStrike" dirty="0">
                          <a:solidFill>
                            <a:srgbClr val="000000"/>
                          </a:solidFill>
                          <a:effectLst/>
                          <a:latin typeface="Calibri"/>
                        </a:rPr>
                        <a:t> $            125.00 </a:t>
                      </a:r>
                    </a:p>
                  </a:txBody>
                  <a:tcPr marL="6217" marR="6217" marT="6217" marB="0" anchor="b">
                    <a:lnL>
                      <a:noFill/>
                    </a:lnL>
                    <a:lnR>
                      <a:noFill/>
                    </a:lnR>
                    <a:lnT>
                      <a:noFill/>
                    </a:lnT>
                    <a:lnB>
                      <a:noFill/>
                    </a:lnB>
                  </a:tcPr>
                </a:tc>
                <a:tc>
                  <a:txBody>
                    <a:bodyPr/>
                    <a:lstStyle/>
                    <a:p>
                      <a:pPr algn="l" fontAlgn="b"/>
                      <a:r>
                        <a:rPr lang="en-US" sz="1100" b="0" i="0" u="none" strike="noStrike">
                          <a:solidFill>
                            <a:srgbClr val="000000"/>
                          </a:solidFill>
                          <a:effectLst/>
                          <a:latin typeface="Calibri"/>
                        </a:rPr>
                        <a:t> $          450.00 </a:t>
                      </a:r>
                    </a:p>
                  </a:txBody>
                  <a:tcPr marL="6217" marR="6217" marT="6217" marB="0" anchor="b">
                    <a:lnL>
                      <a:noFill/>
                    </a:lnL>
                    <a:lnR>
                      <a:noFill/>
                    </a:lnR>
                    <a:lnT>
                      <a:noFill/>
                    </a:lnT>
                    <a:lnB>
                      <a:noFill/>
                    </a:lnB>
                  </a:tcPr>
                </a:tc>
                <a:extLst>
                  <a:ext uri="{0D108BD9-81ED-4DB2-BD59-A6C34878D82A}">
                    <a16:rowId xmlns:a16="http://schemas.microsoft.com/office/drawing/2014/main" xmlns="" val="10009"/>
                  </a:ext>
                </a:extLst>
              </a:tr>
              <a:tr h="354388">
                <a:tc>
                  <a:txBody>
                    <a:bodyPr/>
                    <a:lstStyle/>
                    <a:p>
                      <a:pPr algn="l" fontAlgn="b"/>
                      <a:r>
                        <a:rPr lang="en-US" sz="1100" b="0" i="0" u="none" strike="noStrike">
                          <a:solidFill>
                            <a:srgbClr val="000000"/>
                          </a:solidFill>
                          <a:effectLst/>
                          <a:latin typeface="Calibri"/>
                        </a:rPr>
                        <a:t>Track meet gate receipts</a:t>
                      </a:r>
                    </a:p>
                  </a:txBody>
                  <a:tcPr marL="6217" marR="6217" marT="6217" marB="0" anchor="b">
                    <a:lnL>
                      <a:noFill/>
                    </a:lnL>
                    <a:lnR>
                      <a:noFill/>
                    </a:lnR>
                    <a:lnT>
                      <a:noFill/>
                    </a:lnT>
                    <a:lnB>
                      <a:noFill/>
                    </a:lnB>
                  </a:tcPr>
                </a:tc>
                <a:tc>
                  <a:txBody>
                    <a:bodyPr/>
                    <a:lstStyle/>
                    <a:p>
                      <a:pPr algn="l" fontAlgn="b"/>
                      <a:r>
                        <a:rPr lang="en-US" sz="1100" b="0" i="0" u="none" strike="noStrike">
                          <a:solidFill>
                            <a:srgbClr val="000000"/>
                          </a:solidFill>
                          <a:effectLst/>
                          <a:latin typeface="Calibri"/>
                        </a:rPr>
                        <a:t> $                 -   </a:t>
                      </a:r>
                    </a:p>
                  </a:txBody>
                  <a:tcPr marL="6217" marR="6217" marT="6217" marB="0" anchor="b">
                    <a:lnL>
                      <a:noFill/>
                    </a:lnL>
                    <a:lnR>
                      <a:noFill/>
                    </a:lnR>
                    <a:lnT>
                      <a:noFill/>
                    </a:lnT>
                    <a:lnB>
                      <a:noFill/>
                    </a:lnB>
                  </a:tcPr>
                </a:tc>
                <a:tc>
                  <a:txBody>
                    <a:bodyPr/>
                    <a:lstStyle/>
                    <a:p>
                      <a:pPr algn="l" fontAlgn="b"/>
                      <a:r>
                        <a:rPr lang="en-US" sz="1100" b="0" i="0" u="none" strike="noStrike">
                          <a:solidFill>
                            <a:srgbClr val="000000"/>
                          </a:solidFill>
                          <a:effectLst/>
                          <a:latin typeface="Calibri"/>
                        </a:rPr>
                        <a:t> $               -   </a:t>
                      </a:r>
                    </a:p>
                  </a:txBody>
                  <a:tcPr marL="6217" marR="6217" marT="6217" marB="0" anchor="b">
                    <a:lnL>
                      <a:noFill/>
                    </a:lnL>
                    <a:lnR>
                      <a:noFill/>
                    </a:lnR>
                    <a:lnT>
                      <a:noFill/>
                    </a:lnT>
                    <a:lnB>
                      <a:noFill/>
                    </a:lnB>
                  </a:tcPr>
                </a:tc>
                <a:tc>
                  <a:txBody>
                    <a:bodyPr/>
                    <a:lstStyle/>
                    <a:p>
                      <a:pPr algn="l" fontAlgn="b"/>
                      <a:r>
                        <a:rPr lang="en-US" sz="1100" b="0" i="0" u="none" strike="noStrike">
                          <a:solidFill>
                            <a:srgbClr val="000000"/>
                          </a:solidFill>
                          <a:effectLst/>
                          <a:latin typeface="Calibri"/>
                        </a:rPr>
                        <a:t> $                 -   </a:t>
                      </a:r>
                    </a:p>
                  </a:txBody>
                  <a:tcPr marL="6217" marR="6217" marT="6217" marB="0" anchor="b">
                    <a:lnL>
                      <a:noFill/>
                    </a:lnL>
                    <a:lnR>
                      <a:noFill/>
                    </a:lnR>
                    <a:lnT>
                      <a:noFill/>
                    </a:lnT>
                    <a:lnB>
                      <a:noFill/>
                    </a:lnB>
                  </a:tcPr>
                </a:tc>
                <a:tc>
                  <a:txBody>
                    <a:bodyPr/>
                    <a:lstStyle/>
                    <a:p>
                      <a:pPr algn="l" fontAlgn="b"/>
                      <a:r>
                        <a:rPr lang="en-US" sz="1100" b="0" i="0" u="none" strike="noStrike" dirty="0">
                          <a:solidFill>
                            <a:srgbClr val="000000"/>
                          </a:solidFill>
                          <a:effectLst/>
                          <a:latin typeface="Calibri"/>
                        </a:rPr>
                        <a:t> $                      -   </a:t>
                      </a:r>
                    </a:p>
                  </a:txBody>
                  <a:tcPr marL="6217" marR="6217" marT="6217" marB="0" anchor="b">
                    <a:lnL>
                      <a:noFill/>
                    </a:lnL>
                    <a:lnR>
                      <a:noFill/>
                    </a:lnR>
                    <a:lnT>
                      <a:noFill/>
                    </a:lnT>
                    <a:lnB>
                      <a:noFill/>
                    </a:lnB>
                  </a:tcPr>
                </a:tc>
                <a:tc>
                  <a:txBody>
                    <a:bodyPr/>
                    <a:lstStyle/>
                    <a:p>
                      <a:pPr algn="l" fontAlgn="b"/>
                      <a:r>
                        <a:rPr lang="en-US" sz="1100" b="0" i="0" u="none" strike="noStrike" dirty="0">
                          <a:solidFill>
                            <a:srgbClr val="000000"/>
                          </a:solidFill>
                          <a:effectLst/>
                          <a:latin typeface="Calibri"/>
                        </a:rPr>
                        <a:t> $          185.00 </a:t>
                      </a:r>
                    </a:p>
                  </a:txBody>
                  <a:tcPr marL="6217" marR="6217" marT="6217" marB="0" anchor="b">
                    <a:lnL>
                      <a:noFill/>
                    </a:lnL>
                    <a:lnR>
                      <a:noFill/>
                    </a:lnR>
                    <a:lnT>
                      <a:noFill/>
                    </a:lnT>
                    <a:lnB>
                      <a:noFill/>
                    </a:lnB>
                  </a:tcPr>
                </a:tc>
                <a:extLst>
                  <a:ext uri="{0D108BD9-81ED-4DB2-BD59-A6C34878D82A}">
                    <a16:rowId xmlns:a16="http://schemas.microsoft.com/office/drawing/2014/main" xmlns="" val="10010"/>
                  </a:ext>
                </a:extLst>
              </a:tr>
              <a:tr h="354388">
                <a:tc>
                  <a:txBody>
                    <a:bodyPr/>
                    <a:lstStyle/>
                    <a:p>
                      <a:pPr algn="l" fontAlgn="b"/>
                      <a:r>
                        <a:rPr lang="en-US" sz="1100" b="0" i="0" u="none" strike="noStrike">
                          <a:solidFill>
                            <a:srgbClr val="000000"/>
                          </a:solidFill>
                          <a:effectLst/>
                          <a:latin typeface="Calibri"/>
                        </a:rPr>
                        <a:t>Field trip Dues</a:t>
                      </a:r>
                    </a:p>
                  </a:txBody>
                  <a:tcPr marL="6217" marR="6217" marT="6217" marB="0" anchor="b">
                    <a:lnL>
                      <a:noFill/>
                    </a:lnL>
                    <a:lnR>
                      <a:noFill/>
                    </a:lnR>
                    <a:lnT>
                      <a:noFill/>
                    </a:lnT>
                    <a:lnB>
                      <a:noFill/>
                    </a:lnB>
                  </a:tcPr>
                </a:tc>
                <a:tc>
                  <a:txBody>
                    <a:bodyPr/>
                    <a:lstStyle/>
                    <a:p>
                      <a:pPr algn="l" fontAlgn="b"/>
                      <a:r>
                        <a:rPr lang="en-US" sz="1100" b="0" i="0" u="none" strike="noStrike" dirty="0">
                          <a:solidFill>
                            <a:srgbClr val="000000"/>
                          </a:solidFill>
                          <a:effectLst/>
                          <a:latin typeface="Calibri"/>
                        </a:rPr>
                        <a:t> $1,250.00 </a:t>
                      </a:r>
                    </a:p>
                  </a:txBody>
                  <a:tcPr marL="6217" marR="6217" marT="6217" marB="0" anchor="b">
                    <a:lnL>
                      <a:noFill/>
                    </a:lnL>
                    <a:lnR>
                      <a:noFill/>
                    </a:lnR>
                    <a:lnT>
                      <a:noFill/>
                    </a:lnT>
                    <a:lnB>
                      <a:noFill/>
                    </a:lnB>
                  </a:tcPr>
                </a:tc>
                <a:tc>
                  <a:txBody>
                    <a:bodyPr/>
                    <a:lstStyle/>
                    <a:p>
                      <a:pPr algn="l" fontAlgn="b"/>
                      <a:r>
                        <a:rPr lang="en-US" sz="1100" b="0" i="0" u="none" strike="noStrike">
                          <a:solidFill>
                            <a:srgbClr val="000000"/>
                          </a:solidFill>
                          <a:effectLst/>
                          <a:latin typeface="Calibri"/>
                        </a:rPr>
                        <a:t> $     750.00 </a:t>
                      </a:r>
                    </a:p>
                  </a:txBody>
                  <a:tcPr marL="6217" marR="6217" marT="6217" marB="0" anchor="b">
                    <a:lnL>
                      <a:noFill/>
                    </a:lnL>
                    <a:lnR>
                      <a:noFill/>
                    </a:lnR>
                    <a:lnT>
                      <a:noFill/>
                    </a:lnT>
                    <a:lnB>
                      <a:noFill/>
                    </a:lnB>
                  </a:tcPr>
                </a:tc>
                <a:tc>
                  <a:txBody>
                    <a:bodyPr/>
                    <a:lstStyle/>
                    <a:p>
                      <a:pPr algn="l" fontAlgn="b"/>
                      <a:r>
                        <a:rPr lang="en-US" sz="1100" b="0" i="0" u="none" strike="noStrike">
                          <a:solidFill>
                            <a:srgbClr val="000000"/>
                          </a:solidFill>
                          <a:effectLst/>
                          <a:latin typeface="Calibri"/>
                        </a:rPr>
                        <a:t> $                 -   </a:t>
                      </a:r>
                    </a:p>
                  </a:txBody>
                  <a:tcPr marL="6217" marR="6217" marT="6217" marB="0" anchor="b">
                    <a:lnL>
                      <a:noFill/>
                    </a:lnL>
                    <a:lnR>
                      <a:noFill/>
                    </a:lnR>
                    <a:lnT>
                      <a:noFill/>
                    </a:lnT>
                    <a:lnB>
                      <a:noFill/>
                    </a:lnB>
                  </a:tcPr>
                </a:tc>
                <a:tc>
                  <a:txBody>
                    <a:bodyPr/>
                    <a:lstStyle/>
                    <a:p>
                      <a:pPr algn="l" fontAlgn="b"/>
                      <a:r>
                        <a:rPr lang="en-US" sz="1100" b="0" i="0" u="none" strike="noStrike">
                          <a:solidFill>
                            <a:srgbClr val="000000"/>
                          </a:solidFill>
                          <a:effectLst/>
                          <a:latin typeface="Calibri"/>
                        </a:rPr>
                        <a:t> $                      -   </a:t>
                      </a:r>
                    </a:p>
                  </a:txBody>
                  <a:tcPr marL="6217" marR="6217" marT="6217" marB="0" anchor="b">
                    <a:lnL>
                      <a:noFill/>
                    </a:lnL>
                    <a:lnR>
                      <a:noFill/>
                    </a:lnR>
                    <a:lnT>
                      <a:noFill/>
                    </a:lnT>
                    <a:lnB>
                      <a:noFill/>
                    </a:lnB>
                  </a:tcPr>
                </a:tc>
                <a:tc>
                  <a:txBody>
                    <a:bodyPr/>
                    <a:lstStyle/>
                    <a:p>
                      <a:pPr algn="l" fontAlgn="b"/>
                      <a:r>
                        <a:rPr lang="en-US" sz="1100" b="0" i="0" u="none" strike="noStrike" dirty="0">
                          <a:solidFill>
                            <a:srgbClr val="000000"/>
                          </a:solidFill>
                          <a:effectLst/>
                          <a:latin typeface="Calibri"/>
                        </a:rPr>
                        <a:t> $                    -   </a:t>
                      </a:r>
                    </a:p>
                  </a:txBody>
                  <a:tcPr marL="6217" marR="6217" marT="6217" marB="0" anchor="b">
                    <a:lnL>
                      <a:noFill/>
                    </a:lnL>
                    <a:lnR>
                      <a:noFill/>
                    </a:lnR>
                    <a:lnT>
                      <a:noFill/>
                    </a:lnT>
                    <a:lnB>
                      <a:noFill/>
                    </a:lnB>
                  </a:tcPr>
                </a:tc>
                <a:extLst>
                  <a:ext uri="{0D108BD9-81ED-4DB2-BD59-A6C34878D82A}">
                    <a16:rowId xmlns:a16="http://schemas.microsoft.com/office/drawing/2014/main" xmlns="" val="10011"/>
                  </a:ext>
                </a:extLst>
              </a:tr>
              <a:tr h="186520">
                <a:tc>
                  <a:txBody>
                    <a:bodyPr/>
                    <a:lstStyle/>
                    <a:p>
                      <a:pPr algn="l" fontAlgn="b"/>
                      <a:r>
                        <a:rPr lang="en-US" sz="1100" b="0" i="0" u="none" strike="noStrike">
                          <a:solidFill>
                            <a:srgbClr val="000000"/>
                          </a:solidFill>
                          <a:effectLst/>
                          <a:latin typeface="Calibri"/>
                        </a:rPr>
                        <a:t>Club Dues</a:t>
                      </a:r>
                    </a:p>
                  </a:txBody>
                  <a:tcPr marL="6217" marR="6217" marT="6217" marB="0" anchor="b">
                    <a:lnL>
                      <a:noFill/>
                    </a:lnL>
                    <a:lnR>
                      <a:noFill/>
                    </a:lnR>
                    <a:lnT>
                      <a:noFill/>
                    </a:lnT>
                    <a:lnB>
                      <a:noFill/>
                    </a:lnB>
                  </a:tcPr>
                </a:tc>
                <a:tc>
                  <a:txBody>
                    <a:bodyPr/>
                    <a:lstStyle/>
                    <a:p>
                      <a:pPr algn="l" fontAlgn="b"/>
                      <a:r>
                        <a:rPr lang="en-US" sz="1100" b="0" i="0" u="none" strike="noStrike" dirty="0">
                          <a:solidFill>
                            <a:srgbClr val="000000"/>
                          </a:solidFill>
                          <a:effectLst/>
                          <a:latin typeface="Calibri"/>
                        </a:rPr>
                        <a:t> $                 -   </a:t>
                      </a:r>
                    </a:p>
                  </a:txBody>
                  <a:tcPr marL="6217" marR="6217" marT="6217"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a:rPr>
                        <a:t> $               -   </a:t>
                      </a:r>
                    </a:p>
                  </a:txBody>
                  <a:tcPr marL="6217" marR="6217" marT="6217"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a:rPr>
                        <a:t> $                 -   </a:t>
                      </a:r>
                    </a:p>
                  </a:txBody>
                  <a:tcPr marL="6217" marR="6217" marT="6217"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a:rPr>
                        <a:t> $         1,850.00 </a:t>
                      </a:r>
                    </a:p>
                  </a:txBody>
                  <a:tcPr marL="6217" marR="6217" marT="6217"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a:solidFill>
                            <a:srgbClr val="000000"/>
                          </a:solidFill>
                          <a:effectLst/>
                          <a:latin typeface="Calibri"/>
                        </a:rPr>
                        <a:t> $    16,568.00 </a:t>
                      </a:r>
                    </a:p>
                  </a:txBody>
                  <a:tcPr marL="6217" marR="6217" marT="6217" marB="0" anchor="b">
                    <a:lnL>
                      <a:noFill/>
                    </a:lnL>
                    <a:lnR>
                      <a:noFill/>
                    </a:lnR>
                    <a:lnT>
                      <a:noFill/>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xmlns="" val="10012"/>
                  </a:ext>
                </a:extLst>
              </a:tr>
              <a:tr h="354388">
                <a:tc>
                  <a:txBody>
                    <a:bodyPr/>
                    <a:lstStyle/>
                    <a:p>
                      <a:pPr algn="r" fontAlgn="b"/>
                      <a:r>
                        <a:rPr lang="en-US" sz="1100" b="0" i="0" u="none" strike="noStrike">
                          <a:solidFill>
                            <a:srgbClr val="000000"/>
                          </a:solidFill>
                          <a:effectLst/>
                          <a:latin typeface="Calibri"/>
                        </a:rPr>
                        <a:t>Total</a:t>
                      </a:r>
                    </a:p>
                  </a:txBody>
                  <a:tcPr marL="6217" marR="6217" marT="6217" marB="0" anchor="b">
                    <a:lnL>
                      <a:noFill/>
                    </a:lnL>
                    <a:lnR>
                      <a:noFill/>
                    </a:lnR>
                    <a:lnT>
                      <a:noFill/>
                    </a:lnT>
                    <a:lnB>
                      <a:noFill/>
                    </a:lnB>
                  </a:tcPr>
                </a:tc>
                <a:tc>
                  <a:txBody>
                    <a:bodyPr/>
                    <a:lstStyle/>
                    <a:p>
                      <a:pPr algn="l" fontAlgn="b"/>
                      <a:r>
                        <a:rPr lang="en-US" sz="1100" b="0" i="0" u="none" strike="noStrike" dirty="0">
                          <a:solidFill>
                            <a:srgbClr val="000000"/>
                          </a:solidFill>
                          <a:effectLst/>
                          <a:latin typeface="Calibri"/>
                        </a:rPr>
                        <a:t> $10,090.00 </a:t>
                      </a:r>
                    </a:p>
                  </a:txBody>
                  <a:tcPr marL="6217" marR="6217" marT="6217" marB="0" anchor="b">
                    <a:lnL>
                      <a:noFill/>
                    </a:lnL>
                    <a:lnR>
                      <a:noFill/>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a:rPr>
                        <a:t> $  3,500.00 </a:t>
                      </a:r>
                    </a:p>
                  </a:txBody>
                  <a:tcPr marL="6217" marR="6217" marT="6217" marB="0" anchor="b">
                    <a:lnL>
                      <a:noFill/>
                    </a:lnL>
                    <a:lnR>
                      <a:noFill/>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a:rPr>
                        <a:t> $    1,692.00 </a:t>
                      </a:r>
                    </a:p>
                  </a:txBody>
                  <a:tcPr marL="6217" marR="6217" marT="6217" marB="0" anchor="b">
                    <a:lnL>
                      <a:noFill/>
                    </a:lnL>
                    <a:lnR>
                      <a:noFill/>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a:rPr>
                        <a:t> $      12,889.00 </a:t>
                      </a:r>
                    </a:p>
                  </a:txBody>
                  <a:tcPr marL="6217" marR="6217" marT="6217" marB="0" anchor="b">
                    <a:lnL>
                      <a:noFill/>
                    </a:lnL>
                    <a:lnR>
                      <a:noFill/>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b"/>
                      <a:r>
                        <a:rPr lang="en-US" sz="1100" b="0" i="0" u="none" strike="noStrike" dirty="0">
                          <a:solidFill>
                            <a:srgbClr val="000000"/>
                          </a:solidFill>
                          <a:effectLst/>
                          <a:latin typeface="Calibri"/>
                        </a:rPr>
                        <a:t> $  136,146.00 </a:t>
                      </a:r>
                    </a:p>
                  </a:txBody>
                  <a:tcPr marL="6217" marR="6217" marT="6217" marB="0" anchor="b">
                    <a:lnL>
                      <a:noFill/>
                    </a:lnL>
                    <a:lnR>
                      <a:noFill/>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extLst>
                  <a:ext uri="{0D108BD9-81ED-4DB2-BD59-A6C34878D82A}">
                    <a16:rowId xmlns:a16="http://schemas.microsoft.com/office/drawing/2014/main" xmlns="" val="10013"/>
                  </a:ext>
                </a:extLst>
              </a:tr>
              <a:tr h="155433">
                <a:tc>
                  <a:txBody>
                    <a:bodyPr/>
                    <a:lstStyle/>
                    <a:p>
                      <a:pPr algn="l" fontAlgn="b"/>
                      <a:endParaRPr lang="en-US" sz="900" b="0" i="0" u="none" strike="noStrike">
                        <a:solidFill>
                          <a:srgbClr val="000000"/>
                        </a:solidFill>
                        <a:effectLst/>
                        <a:latin typeface="Calibri"/>
                      </a:endParaRPr>
                    </a:p>
                  </a:txBody>
                  <a:tcPr marL="6217" marR="6217" marT="6217" marB="0" anchor="b">
                    <a:lnL>
                      <a:noFill/>
                    </a:lnL>
                    <a:lnR>
                      <a:noFill/>
                    </a:lnR>
                    <a:lnT>
                      <a:noFill/>
                    </a:lnT>
                    <a:lnB>
                      <a:noFill/>
                    </a:lnB>
                  </a:tcPr>
                </a:tc>
                <a:tc>
                  <a:txBody>
                    <a:bodyPr/>
                    <a:lstStyle/>
                    <a:p>
                      <a:pPr algn="l" fontAlgn="b"/>
                      <a:endParaRPr lang="en-US" sz="900" b="0" i="0" u="none" strike="noStrike" dirty="0">
                        <a:solidFill>
                          <a:srgbClr val="000000"/>
                        </a:solidFill>
                        <a:effectLst/>
                        <a:latin typeface="Calibri"/>
                      </a:endParaRPr>
                    </a:p>
                  </a:txBody>
                  <a:tcPr marL="6217" marR="6217" marT="6217" marB="0" anchor="b">
                    <a:lnL>
                      <a:noFill/>
                    </a:lnL>
                    <a:lnR>
                      <a:noFill/>
                    </a:lnR>
                    <a:lnT w="25400" cap="flat" cmpd="dbl" algn="ctr">
                      <a:solidFill>
                        <a:srgbClr val="000000"/>
                      </a:solidFill>
                      <a:prstDash val="solid"/>
                      <a:round/>
                      <a:headEnd type="none" w="med" len="med"/>
                      <a:tailEnd type="none" w="med" len="med"/>
                    </a:lnT>
                    <a:lnB>
                      <a:noFill/>
                    </a:lnB>
                  </a:tcPr>
                </a:tc>
                <a:tc>
                  <a:txBody>
                    <a:bodyPr/>
                    <a:lstStyle/>
                    <a:p>
                      <a:pPr algn="l" fontAlgn="b"/>
                      <a:endParaRPr lang="en-US" sz="900" b="0" i="0" u="none" strike="noStrike">
                        <a:solidFill>
                          <a:srgbClr val="000000"/>
                        </a:solidFill>
                        <a:effectLst/>
                        <a:latin typeface="Calibri"/>
                      </a:endParaRPr>
                    </a:p>
                  </a:txBody>
                  <a:tcPr marL="6217" marR="6217" marT="6217" marB="0" anchor="b">
                    <a:lnL>
                      <a:noFill/>
                    </a:lnL>
                    <a:lnR>
                      <a:noFill/>
                    </a:lnR>
                    <a:lnT w="25400" cap="flat" cmpd="dbl" algn="ctr">
                      <a:solidFill>
                        <a:srgbClr val="000000"/>
                      </a:solidFill>
                      <a:prstDash val="solid"/>
                      <a:round/>
                      <a:headEnd type="none" w="med" len="med"/>
                      <a:tailEnd type="none" w="med" len="med"/>
                    </a:lnT>
                    <a:lnB>
                      <a:noFill/>
                    </a:lnB>
                  </a:tcPr>
                </a:tc>
                <a:tc>
                  <a:txBody>
                    <a:bodyPr/>
                    <a:lstStyle/>
                    <a:p>
                      <a:pPr algn="l" fontAlgn="b"/>
                      <a:endParaRPr lang="en-US" sz="900" b="0" i="0" u="none" strike="noStrike">
                        <a:solidFill>
                          <a:srgbClr val="000000"/>
                        </a:solidFill>
                        <a:effectLst/>
                        <a:latin typeface="Calibri"/>
                      </a:endParaRPr>
                    </a:p>
                  </a:txBody>
                  <a:tcPr marL="6217" marR="6217" marT="6217" marB="0" anchor="b">
                    <a:lnL>
                      <a:noFill/>
                    </a:lnL>
                    <a:lnR>
                      <a:noFill/>
                    </a:lnR>
                    <a:lnT w="25400" cap="flat" cmpd="dbl" algn="ctr">
                      <a:solidFill>
                        <a:srgbClr val="000000"/>
                      </a:solidFill>
                      <a:prstDash val="solid"/>
                      <a:round/>
                      <a:headEnd type="none" w="med" len="med"/>
                      <a:tailEnd type="none" w="med" len="med"/>
                    </a:lnT>
                    <a:lnB>
                      <a:noFill/>
                    </a:lnB>
                  </a:tcPr>
                </a:tc>
                <a:tc>
                  <a:txBody>
                    <a:bodyPr/>
                    <a:lstStyle/>
                    <a:p>
                      <a:pPr algn="l" fontAlgn="b"/>
                      <a:endParaRPr lang="en-US" sz="900" b="0" i="0" u="none" strike="noStrike">
                        <a:solidFill>
                          <a:srgbClr val="000000"/>
                        </a:solidFill>
                        <a:effectLst/>
                        <a:latin typeface="Calibri"/>
                      </a:endParaRPr>
                    </a:p>
                  </a:txBody>
                  <a:tcPr marL="6217" marR="6217" marT="6217" marB="0" anchor="b">
                    <a:lnL>
                      <a:noFill/>
                    </a:lnL>
                    <a:lnR>
                      <a:noFill/>
                    </a:lnR>
                    <a:lnT w="25400" cap="flat" cmpd="dbl" algn="ctr">
                      <a:solidFill>
                        <a:srgbClr val="000000"/>
                      </a:solidFill>
                      <a:prstDash val="solid"/>
                      <a:round/>
                      <a:headEnd type="none" w="med" len="med"/>
                      <a:tailEnd type="none" w="med" len="med"/>
                    </a:lnT>
                    <a:lnB>
                      <a:noFill/>
                    </a:lnB>
                  </a:tcPr>
                </a:tc>
                <a:tc>
                  <a:txBody>
                    <a:bodyPr/>
                    <a:lstStyle/>
                    <a:p>
                      <a:pPr algn="l" fontAlgn="b"/>
                      <a:endParaRPr lang="en-US" sz="900" b="0" i="0" u="none" strike="noStrike" dirty="0">
                        <a:solidFill>
                          <a:srgbClr val="000000"/>
                        </a:solidFill>
                        <a:effectLst/>
                        <a:latin typeface="Calibri"/>
                      </a:endParaRPr>
                    </a:p>
                  </a:txBody>
                  <a:tcPr marL="6217" marR="6217" marT="6217" marB="0" anchor="b">
                    <a:lnL>
                      <a:noFill/>
                    </a:lnL>
                    <a:lnR>
                      <a:noFill/>
                    </a:lnR>
                    <a:lnT w="25400" cap="flat" cmpd="dbl"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xmlns="" val="10014"/>
                  </a:ext>
                </a:extLst>
              </a:tr>
              <a:tr h="279780">
                <a:tc>
                  <a:txBody>
                    <a:bodyPr/>
                    <a:lstStyle/>
                    <a:p>
                      <a:pPr algn="l" fontAlgn="b"/>
                      <a:r>
                        <a:rPr lang="en-US" sz="900" b="0" i="0" u="none" strike="noStrike">
                          <a:solidFill>
                            <a:srgbClr val="000000"/>
                          </a:solidFill>
                          <a:effectLst/>
                          <a:latin typeface="Calibri"/>
                        </a:rPr>
                        <a:t>Irregularities noted in prior years</a:t>
                      </a:r>
                    </a:p>
                  </a:txBody>
                  <a:tcPr marL="6217" marR="6217" marT="6217" marB="0" anchor="b">
                    <a:lnL>
                      <a:noFill/>
                    </a:lnL>
                    <a:lnR>
                      <a:noFill/>
                    </a:lnR>
                    <a:lnT>
                      <a:noFill/>
                    </a:lnT>
                    <a:lnB>
                      <a:noFill/>
                    </a:lnB>
                    <a:solidFill>
                      <a:srgbClr val="FFFF00"/>
                    </a:solidFill>
                  </a:tcPr>
                </a:tc>
                <a:tc>
                  <a:txBody>
                    <a:bodyPr/>
                    <a:lstStyle/>
                    <a:p>
                      <a:pPr algn="l" fontAlgn="b"/>
                      <a:r>
                        <a:rPr lang="en-US" sz="900" b="0" i="0" u="none" strike="noStrike" dirty="0">
                          <a:solidFill>
                            <a:srgbClr val="000000"/>
                          </a:solidFill>
                          <a:effectLst/>
                          <a:latin typeface="Calibri"/>
                        </a:rPr>
                        <a:t>           </a:t>
                      </a:r>
                    </a:p>
                  </a:txBody>
                  <a:tcPr marL="6217" marR="6217" marT="6217" marB="0" anchor="b">
                    <a:lnL>
                      <a:noFill/>
                    </a:lnL>
                    <a:lnR>
                      <a:noFill/>
                    </a:lnR>
                    <a:lnT>
                      <a:noFill/>
                    </a:lnT>
                    <a:lnB>
                      <a:noFill/>
                    </a:lnB>
                  </a:tcPr>
                </a:tc>
                <a:tc>
                  <a:txBody>
                    <a:bodyPr/>
                    <a:lstStyle/>
                    <a:p>
                      <a:pPr algn="l" fontAlgn="b"/>
                      <a:endParaRPr lang="en-US" sz="900" b="0" i="0" u="none" strike="noStrike" dirty="0">
                        <a:solidFill>
                          <a:srgbClr val="000000"/>
                        </a:solidFill>
                        <a:effectLst/>
                        <a:latin typeface="Calibri"/>
                      </a:endParaRPr>
                    </a:p>
                  </a:txBody>
                  <a:tcPr marL="6217" marR="6217" marT="6217" marB="0" anchor="b">
                    <a:lnL>
                      <a:noFill/>
                    </a:lnL>
                    <a:lnR>
                      <a:noFill/>
                    </a:lnR>
                    <a:lnT>
                      <a:noFill/>
                    </a:lnT>
                    <a:lnB>
                      <a:noFill/>
                    </a:lnB>
                    <a:noFill/>
                  </a:tcPr>
                </a:tc>
                <a:tc>
                  <a:txBody>
                    <a:bodyPr/>
                    <a:lstStyle/>
                    <a:p>
                      <a:pPr algn="l" fontAlgn="b"/>
                      <a:endParaRPr lang="en-US" sz="900" b="0" i="0" u="none" strike="noStrike" dirty="0">
                        <a:solidFill>
                          <a:srgbClr val="000000"/>
                        </a:solidFill>
                        <a:effectLst/>
                        <a:latin typeface="Calibri"/>
                      </a:endParaRPr>
                    </a:p>
                  </a:txBody>
                  <a:tcPr marL="6217" marR="6217" marT="6217" marB="0" anchor="b">
                    <a:lnL>
                      <a:noFill/>
                    </a:lnL>
                    <a:lnR>
                      <a:noFill/>
                    </a:lnR>
                    <a:lnT>
                      <a:noFill/>
                    </a:lnT>
                    <a:lnB>
                      <a:noFill/>
                    </a:lnB>
                  </a:tcPr>
                </a:tc>
                <a:tc>
                  <a:txBody>
                    <a:bodyPr/>
                    <a:lstStyle/>
                    <a:p>
                      <a:pPr algn="l" fontAlgn="b"/>
                      <a:endParaRPr lang="en-US" sz="900" b="0" i="0" u="none" strike="noStrike">
                        <a:solidFill>
                          <a:srgbClr val="000000"/>
                        </a:solidFill>
                        <a:effectLst/>
                        <a:latin typeface="Calibri"/>
                      </a:endParaRPr>
                    </a:p>
                  </a:txBody>
                  <a:tcPr marL="6217" marR="6217" marT="6217" marB="0" anchor="b">
                    <a:lnL>
                      <a:noFill/>
                    </a:lnL>
                    <a:lnR>
                      <a:noFill/>
                    </a:lnR>
                    <a:lnT>
                      <a:noFill/>
                    </a:lnT>
                    <a:lnB>
                      <a:noFill/>
                    </a:lnB>
                  </a:tcPr>
                </a:tc>
                <a:tc>
                  <a:txBody>
                    <a:bodyPr/>
                    <a:lstStyle/>
                    <a:p>
                      <a:pPr algn="l" fontAlgn="b"/>
                      <a:endParaRPr lang="en-US" sz="900" b="0" i="0" u="none" strike="noStrike" dirty="0">
                        <a:solidFill>
                          <a:srgbClr val="000000"/>
                        </a:solidFill>
                        <a:effectLst/>
                        <a:latin typeface="Calibri"/>
                      </a:endParaRPr>
                    </a:p>
                  </a:txBody>
                  <a:tcPr marL="6217" marR="6217" marT="6217" marB="0" anchor="b">
                    <a:lnL>
                      <a:noFill/>
                    </a:lnL>
                    <a:lnR>
                      <a:noFill/>
                    </a:lnR>
                    <a:lnT>
                      <a:noFill/>
                    </a:lnT>
                    <a:lnB>
                      <a:noFill/>
                    </a:lnB>
                  </a:tcPr>
                </a:tc>
                <a:extLst>
                  <a:ext uri="{0D108BD9-81ED-4DB2-BD59-A6C34878D82A}">
                    <a16:rowId xmlns:a16="http://schemas.microsoft.com/office/drawing/2014/main" xmlns="" val="10015"/>
                  </a:ext>
                </a:extLst>
              </a:tr>
            </a:tbl>
          </a:graphicData>
        </a:graphic>
      </p:graphicFrame>
    </p:spTree>
    <p:extLst>
      <p:ext uri="{BB962C8B-B14F-4D97-AF65-F5344CB8AC3E}">
        <p14:creationId xmlns:p14="http://schemas.microsoft.com/office/powerpoint/2010/main" val="1072254912"/>
      </p:ext>
    </p:extLst>
  </p:cSld>
  <p:clrMapOvr>
    <a:masterClrMapping/>
  </p:clrMapOvr>
  <p:transition xmlns:p14="http://schemas.microsoft.com/office/powerpoint/2010/main" spd="slow">
    <p:push dir="u"/>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Assessing Risk in the Control Cycle of Cash receipts/revenues</a:t>
            </a:r>
          </a:p>
        </p:txBody>
      </p:sp>
      <p:sp>
        <p:nvSpPr>
          <p:cNvPr id="3" name="Content Placeholder 2"/>
          <p:cNvSpPr>
            <a:spLocks noGrp="1"/>
          </p:cNvSpPr>
          <p:nvPr>
            <p:ph idx="1"/>
          </p:nvPr>
        </p:nvSpPr>
        <p:spPr/>
        <p:txBody>
          <a:bodyPr>
            <a:normAutofit fontScale="85000" lnSpcReduction="20000"/>
          </a:bodyPr>
          <a:lstStyle/>
          <a:p>
            <a:r>
              <a:rPr lang="en-US" dirty="0"/>
              <a:t>From the chart, we can see that Elementary Schools 2 and 3 collect on average less dollars than the other schools.  </a:t>
            </a:r>
          </a:p>
          <a:p>
            <a:r>
              <a:rPr lang="en-US" dirty="0"/>
              <a:t>Athletics comprise a large portion of total activity fund receipts  ($112,478 of the total of $164,317 ) and are concentrated mainly at the high school.</a:t>
            </a:r>
          </a:p>
          <a:p>
            <a:r>
              <a:rPr lang="en-US" dirty="0"/>
              <a:t>Past years have noted embezzlements in gate receipts at the junior high level and in fund-raisers at the high school.</a:t>
            </a:r>
          </a:p>
          <a:p>
            <a:r>
              <a:rPr lang="en-US" dirty="0"/>
              <a:t>Fund-raisers comprise another $31,153 or 19% of total activity fund receipts.</a:t>
            </a:r>
          </a:p>
          <a:p>
            <a:r>
              <a:rPr lang="en-US" dirty="0"/>
              <a:t>By concentrating on athletic gate receipts at football and basketball games, fund-raisers, and club dues at the high school, you can provide added “insurance” in the form of solid controls to over 90% of total activity fund cash receipts/revenues.</a:t>
            </a:r>
            <a:br>
              <a:rPr lang="en-US" dirty="0"/>
            </a:br>
            <a:r>
              <a:rPr lang="en-US" dirty="0"/>
              <a:t/>
            </a:r>
            <a:br>
              <a:rPr lang="en-US" dirty="0"/>
            </a:br>
            <a:r>
              <a:rPr lang="en-US" dirty="0"/>
              <a:t> </a:t>
            </a:r>
          </a:p>
          <a:p>
            <a:endParaRPr lang="en-US" dirty="0"/>
          </a:p>
          <a:p>
            <a:endParaRPr lang="en-US" dirty="0"/>
          </a:p>
        </p:txBody>
      </p:sp>
    </p:spTree>
    <p:extLst>
      <p:ext uri="{BB962C8B-B14F-4D97-AF65-F5344CB8AC3E}">
        <p14:creationId xmlns:p14="http://schemas.microsoft.com/office/powerpoint/2010/main" val="1126712113"/>
      </p:ext>
    </p:extLst>
  </p:cSld>
  <p:clrMapOvr>
    <a:masterClrMapping/>
  </p:clrMapOvr>
  <p:transition xmlns:p14="http://schemas.microsoft.com/office/powerpoint/2010/main" spd="slow">
    <p:push dir="u"/>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Assessing Risk in the Control Cycle of Cash receipts/revenues</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906285894"/>
              </p:ext>
            </p:extLst>
          </p:nvPr>
        </p:nvGraphicFramePr>
        <p:xfrm>
          <a:off x="1618766" y="1934785"/>
          <a:ext cx="5906467" cy="4514463"/>
        </p:xfrm>
        <a:graphic>
          <a:graphicData uri="http://schemas.openxmlformats.org/drawingml/2006/table">
            <a:tbl>
              <a:tblPr/>
              <a:tblGrid>
                <a:gridCol w="1373964">
                  <a:extLst>
                    <a:ext uri="{9D8B030D-6E8A-4147-A177-3AD203B41FA5}">
                      <a16:colId xmlns:a16="http://schemas.microsoft.com/office/drawing/2014/main" xmlns="" val="20000"/>
                    </a:ext>
                  </a:extLst>
                </a:gridCol>
                <a:gridCol w="730976">
                  <a:extLst>
                    <a:ext uri="{9D8B030D-6E8A-4147-A177-3AD203B41FA5}">
                      <a16:colId xmlns:a16="http://schemas.microsoft.com/office/drawing/2014/main" xmlns="" val="20001"/>
                    </a:ext>
                  </a:extLst>
                </a:gridCol>
                <a:gridCol w="834757">
                  <a:extLst>
                    <a:ext uri="{9D8B030D-6E8A-4147-A177-3AD203B41FA5}">
                      <a16:colId xmlns:a16="http://schemas.microsoft.com/office/drawing/2014/main" xmlns="" val="20002"/>
                    </a:ext>
                  </a:extLst>
                </a:gridCol>
                <a:gridCol w="902439">
                  <a:extLst>
                    <a:ext uri="{9D8B030D-6E8A-4147-A177-3AD203B41FA5}">
                      <a16:colId xmlns:a16="http://schemas.microsoft.com/office/drawing/2014/main" xmlns="" val="20003"/>
                    </a:ext>
                  </a:extLst>
                </a:gridCol>
                <a:gridCol w="1071647">
                  <a:extLst>
                    <a:ext uri="{9D8B030D-6E8A-4147-A177-3AD203B41FA5}">
                      <a16:colId xmlns:a16="http://schemas.microsoft.com/office/drawing/2014/main" xmlns="" val="20004"/>
                    </a:ext>
                  </a:extLst>
                </a:gridCol>
                <a:gridCol w="992684">
                  <a:extLst>
                    <a:ext uri="{9D8B030D-6E8A-4147-A177-3AD203B41FA5}">
                      <a16:colId xmlns:a16="http://schemas.microsoft.com/office/drawing/2014/main" xmlns="" val="20005"/>
                    </a:ext>
                  </a:extLst>
                </a:gridCol>
              </a:tblGrid>
              <a:tr h="186520">
                <a:tc gridSpan="2">
                  <a:txBody>
                    <a:bodyPr/>
                    <a:lstStyle/>
                    <a:p>
                      <a:pPr algn="l" fontAlgn="b"/>
                      <a:r>
                        <a:rPr lang="en-US" sz="1100" b="0" i="0" u="sng" strike="noStrike" dirty="0">
                          <a:solidFill>
                            <a:srgbClr val="000000"/>
                          </a:solidFill>
                          <a:effectLst/>
                          <a:latin typeface="Calibri"/>
                        </a:rPr>
                        <a:t>2-Year Average Receipts by School</a:t>
                      </a:r>
                    </a:p>
                  </a:txBody>
                  <a:tcPr marL="6217" marR="6217" marT="6217" marB="0" anchor="b">
                    <a:lnL>
                      <a:noFill/>
                    </a:lnL>
                    <a:lnR>
                      <a:noFill/>
                    </a:lnR>
                    <a:lnT>
                      <a:noFill/>
                    </a:lnT>
                    <a:lnB>
                      <a:noFill/>
                    </a:lnB>
                  </a:tcPr>
                </a:tc>
                <a:tc hMerge="1">
                  <a:txBody>
                    <a:bodyPr/>
                    <a:lstStyle/>
                    <a:p>
                      <a:endParaRPr lang="en-US"/>
                    </a:p>
                  </a:txBody>
                  <a:tcPr/>
                </a:tc>
                <a:tc>
                  <a:txBody>
                    <a:bodyPr/>
                    <a:lstStyle/>
                    <a:p>
                      <a:pPr algn="l" fontAlgn="b"/>
                      <a:endParaRPr lang="en-US" sz="1100" b="0" i="0" u="none" strike="noStrike">
                        <a:solidFill>
                          <a:srgbClr val="000000"/>
                        </a:solidFill>
                        <a:effectLst/>
                        <a:latin typeface="Calibri"/>
                      </a:endParaRPr>
                    </a:p>
                  </a:txBody>
                  <a:tcPr marL="6217" marR="6217" marT="6217"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a:endParaRPr>
                    </a:p>
                  </a:txBody>
                  <a:tcPr marL="6217" marR="6217" marT="6217"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a:endParaRPr>
                    </a:p>
                  </a:txBody>
                  <a:tcPr marL="6217" marR="6217" marT="6217"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a:endParaRPr>
                    </a:p>
                  </a:txBody>
                  <a:tcPr marL="6217" marR="6217" marT="6217" marB="0" anchor="b">
                    <a:lnL>
                      <a:noFill/>
                    </a:lnL>
                    <a:lnR>
                      <a:noFill/>
                    </a:lnR>
                    <a:lnT>
                      <a:noFill/>
                    </a:lnT>
                    <a:lnB>
                      <a:noFill/>
                    </a:lnB>
                  </a:tcPr>
                </a:tc>
                <a:extLst>
                  <a:ext uri="{0D108BD9-81ED-4DB2-BD59-A6C34878D82A}">
                    <a16:rowId xmlns:a16="http://schemas.microsoft.com/office/drawing/2014/main" xmlns="" val="10000"/>
                  </a:ext>
                </a:extLst>
              </a:tr>
              <a:tr h="354388">
                <a:tc>
                  <a:txBody>
                    <a:bodyPr/>
                    <a:lstStyle/>
                    <a:p>
                      <a:pPr algn="l" fontAlgn="b"/>
                      <a:endParaRPr lang="en-US" sz="1100" b="0" i="0" u="none" strike="noStrike">
                        <a:solidFill>
                          <a:srgbClr val="000000"/>
                        </a:solidFill>
                        <a:effectLst/>
                        <a:latin typeface="Calibri"/>
                      </a:endParaRPr>
                    </a:p>
                  </a:txBody>
                  <a:tcPr marL="6217" marR="6217" marT="6217" marB="0" anchor="b">
                    <a:lnL>
                      <a:noFill/>
                    </a:lnL>
                    <a:lnR>
                      <a:noFill/>
                    </a:lnR>
                    <a:lnT>
                      <a:noFill/>
                    </a:lnT>
                    <a:lnB>
                      <a:noFill/>
                    </a:lnB>
                  </a:tcPr>
                </a:tc>
                <a:tc>
                  <a:txBody>
                    <a:bodyPr/>
                    <a:lstStyle/>
                    <a:p>
                      <a:pPr algn="l" fontAlgn="b"/>
                      <a:r>
                        <a:rPr lang="en-US" sz="1100" b="0" i="0" u="sng" strike="noStrike">
                          <a:solidFill>
                            <a:srgbClr val="000000"/>
                          </a:solidFill>
                          <a:effectLst/>
                          <a:latin typeface="Calibri"/>
                        </a:rPr>
                        <a:t>Elem School</a:t>
                      </a:r>
                    </a:p>
                  </a:txBody>
                  <a:tcPr marL="6217" marR="6217" marT="6217" marB="0" anchor="b">
                    <a:lnL>
                      <a:noFill/>
                    </a:lnL>
                    <a:lnR>
                      <a:noFill/>
                    </a:lnR>
                    <a:lnT>
                      <a:noFill/>
                    </a:lnT>
                    <a:lnB>
                      <a:noFill/>
                    </a:lnB>
                  </a:tcPr>
                </a:tc>
                <a:tc>
                  <a:txBody>
                    <a:bodyPr/>
                    <a:lstStyle/>
                    <a:p>
                      <a:pPr algn="l" fontAlgn="b"/>
                      <a:r>
                        <a:rPr lang="en-US" sz="1100" b="0" i="0" u="sng" strike="noStrike">
                          <a:solidFill>
                            <a:srgbClr val="000000"/>
                          </a:solidFill>
                          <a:effectLst/>
                          <a:latin typeface="Calibri"/>
                        </a:rPr>
                        <a:t>Elem School</a:t>
                      </a:r>
                    </a:p>
                  </a:txBody>
                  <a:tcPr marL="6217" marR="6217" marT="6217" marB="0" anchor="b">
                    <a:lnL>
                      <a:noFill/>
                    </a:lnL>
                    <a:lnR>
                      <a:noFill/>
                    </a:lnR>
                    <a:lnT>
                      <a:noFill/>
                    </a:lnT>
                    <a:lnB>
                      <a:noFill/>
                    </a:lnB>
                  </a:tcPr>
                </a:tc>
                <a:tc>
                  <a:txBody>
                    <a:bodyPr/>
                    <a:lstStyle/>
                    <a:p>
                      <a:pPr algn="l" fontAlgn="b"/>
                      <a:r>
                        <a:rPr lang="en-US" sz="1100" b="0" i="0" u="sng" strike="noStrike">
                          <a:solidFill>
                            <a:srgbClr val="000000"/>
                          </a:solidFill>
                          <a:effectLst/>
                          <a:latin typeface="Calibri"/>
                        </a:rPr>
                        <a:t>Middle School</a:t>
                      </a:r>
                    </a:p>
                  </a:txBody>
                  <a:tcPr marL="6217" marR="6217" marT="6217" marB="0" anchor="b">
                    <a:lnL>
                      <a:noFill/>
                    </a:lnL>
                    <a:lnR>
                      <a:noFill/>
                    </a:lnR>
                    <a:lnT>
                      <a:noFill/>
                    </a:lnT>
                    <a:lnB>
                      <a:noFill/>
                    </a:lnB>
                  </a:tcPr>
                </a:tc>
                <a:tc>
                  <a:txBody>
                    <a:bodyPr/>
                    <a:lstStyle/>
                    <a:p>
                      <a:pPr algn="l" fontAlgn="b"/>
                      <a:r>
                        <a:rPr lang="en-US" sz="1100" b="0" i="0" u="sng" strike="noStrike">
                          <a:solidFill>
                            <a:srgbClr val="000000"/>
                          </a:solidFill>
                          <a:effectLst/>
                          <a:latin typeface="Calibri"/>
                        </a:rPr>
                        <a:t>Junior High School</a:t>
                      </a:r>
                    </a:p>
                  </a:txBody>
                  <a:tcPr marL="6217" marR="6217" marT="6217" marB="0" anchor="b">
                    <a:lnL>
                      <a:noFill/>
                    </a:lnL>
                    <a:lnR>
                      <a:noFill/>
                    </a:lnR>
                    <a:lnT>
                      <a:noFill/>
                    </a:lnT>
                    <a:lnB>
                      <a:noFill/>
                    </a:lnB>
                  </a:tcPr>
                </a:tc>
                <a:tc>
                  <a:txBody>
                    <a:bodyPr/>
                    <a:lstStyle/>
                    <a:p>
                      <a:pPr algn="l" fontAlgn="b"/>
                      <a:r>
                        <a:rPr lang="en-US" sz="1100" b="0" i="0" u="sng" strike="noStrike">
                          <a:solidFill>
                            <a:srgbClr val="000000"/>
                          </a:solidFill>
                          <a:effectLst/>
                          <a:latin typeface="Calibri"/>
                        </a:rPr>
                        <a:t>High School</a:t>
                      </a:r>
                    </a:p>
                  </a:txBody>
                  <a:tcPr marL="6217" marR="6217" marT="6217" marB="0" anchor="b">
                    <a:lnL>
                      <a:noFill/>
                    </a:lnL>
                    <a:lnR>
                      <a:noFill/>
                    </a:lnR>
                    <a:lnT>
                      <a:noFill/>
                    </a:lnT>
                    <a:lnB>
                      <a:noFill/>
                    </a:lnB>
                  </a:tcPr>
                </a:tc>
                <a:extLst>
                  <a:ext uri="{0D108BD9-81ED-4DB2-BD59-A6C34878D82A}">
                    <a16:rowId xmlns:a16="http://schemas.microsoft.com/office/drawing/2014/main" xmlns="" val="10001"/>
                  </a:ext>
                </a:extLst>
              </a:tr>
              <a:tr h="186520">
                <a:tc>
                  <a:txBody>
                    <a:bodyPr/>
                    <a:lstStyle/>
                    <a:p>
                      <a:pPr algn="l" fontAlgn="b"/>
                      <a:endParaRPr lang="en-US" sz="1100" b="0" i="0" u="none" strike="noStrike">
                        <a:solidFill>
                          <a:srgbClr val="000000"/>
                        </a:solidFill>
                        <a:effectLst/>
                        <a:latin typeface="Calibri"/>
                      </a:endParaRPr>
                    </a:p>
                  </a:txBody>
                  <a:tcPr marL="6217" marR="6217" marT="6217" marB="0" anchor="b">
                    <a:lnL>
                      <a:noFill/>
                    </a:lnL>
                    <a:lnR>
                      <a:noFill/>
                    </a:lnR>
                    <a:lnT>
                      <a:noFill/>
                    </a:lnT>
                    <a:lnB>
                      <a:noFill/>
                    </a:lnB>
                  </a:tcPr>
                </a:tc>
                <a:tc>
                  <a:txBody>
                    <a:bodyPr/>
                    <a:lstStyle/>
                    <a:p>
                      <a:pPr algn="l" fontAlgn="b"/>
                      <a:r>
                        <a:rPr lang="en-US" sz="1100" b="0" i="0" u="sng" strike="noStrike" dirty="0">
                          <a:solidFill>
                            <a:srgbClr val="000000"/>
                          </a:solidFill>
                          <a:effectLst/>
                          <a:latin typeface="Calibri"/>
                        </a:rPr>
                        <a:t>Numb </a:t>
                      </a:r>
                      <a:r>
                        <a:rPr lang="en-US" sz="1100" b="0" i="0" u="sng" strike="noStrike" dirty="0" err="1">
                          <a:solidFill>
                            <a:srgbClr val="000000"/>
                          </a:solidFill>
                          <a:effectLst/>
                          <a:latin typeface="Calibri"/>
                        </a:rPr>
                        <a:t>er</a:t>
                      </a:r>
                      <a:r>
                        <a:rPr lang="en-US" sz="1100" b="0" i="0" u="sng" strike="noStrike" dirty="0">
                          <a:solidFill>
                            <a:srgbClr val="000000"/>
                          </a:solidFill>
                          <a:effectLst/>
                          <a:latin typeface="Calibri"/>
                        </a:rPr>
                        <a:t> 1</a:t>
                      </a:r>
                    </a:p>
                  </a:txBody>
                  <a:tcPr marL="6217" marR="6217" marT="6217" marB="0" anchor="b">
                    <a:lnL>
                      <a:noFill/>
                    </a:lnL>
                    <a:lnR>
                      <a:noFill/>
                    </a:lnR>
                    <a:lnT>
                      <a:noFill/>
                    </a:lnT>
                    <a:lnB>
                      <a:noFill/>
                    </a:lnB>
                  </a:tcPr>
                </a:tc>
                <a:tc>
                  <a:txBody>
                    <a:bodyPr/>
                    <a:lstStyle/>
                    <a:p>
                      <a:pPr algn="l" fontAlgn="b"/>
                      <a:r>
                        <a:rPr lang="en-US" sz="1100" b="0" i="0" u="sng" strike="noStrike">
                          <a:solidFill>
                            <a:srgbClr val="000000"/>
                          </a:solidFill>
                          <a:effectLst/>
                          <a:latin typeface="Calibri"/>
                        </a:rPr>
                        <a:t>Number 2</a:t>
                      </a:r>
                    </a:p>
                  </a:txBody>
                  <a:tcPr marL="6217" marR="6217" marT="6217" marB="0" anchor="b">
                    <a:lnL>
                      <a:noFill/>
                    </a:lnL>
                    <a:lnR>
                      <a:noFill/>
                    </a:lnR>
                    <a:lnT>
                      <a:noFill/>
                    </a:lnT>
                    <a:lnB>
                      <a:noFill/>
                    </a:lnB>
                  </a:tcPr>
                </a:tc>
                <a:tc>
                  <a:txBody>
                    <a:bodyPr/>
                    <a:lstStyle/>
                    <a:p>
                      <a:pPr algn="l" fontAlgn="b"/>
                      <a:r>
                        <a:rPr lang="en-US" sz="1100" b="0" i="0" u="sng" strike="noStrike">
                          <a:solidFill>
                            <a:srgbClr val="000000"/>
                          </a:solidFill>
                          <a:effectLst/>
                          <a:latin typeface="Calibri"/>
                        </a:rPr>
                        <a:t>Number 1</a:t>
                      </a:r>
                    </a:p>
                  </a:txBody>
                  <a:tcPr marL="6217" marR="6217" marT="6217" marB="0" anchor="b">
                    <a:lnL>
                      <a:noFill/>
                    </a:lnL>
                    <a:lnR>
                      <a:noFill/>
                    </a:lnR>
                    <a:lnT>
                      <a:noFill/>
                    </a:lnT>
                    <a:lnB>
                      <a:noFill/>
                    </a:lnB>
                  </a:tcPr>
                </a:tc>
                <a:tc>
                  <a:txBody>
                    <a:bodyPr/>
                    <a:lstStyle/>
                    <a:p>
                      <a:pPr algn="l" fontAlgn="b"/>
                      <a:r>
                        <a:rPr lang="en-US" sz="1100" b="0" i="0" u="sng" strike="noStrike">
                          <a:solidFill>
                            <a:srgbClr val="000000"/>
                          </a:solidFill>
                          <a:effectLst/>
                          <a:latin typeface="Calibri"/>
                        </a:rPr>
                        <a:t>Number 1</a:t>
                      </a:r>
                    </a:p>
                  </a:txBody>
                  <a:tcPr marL="6217" marR="6217" marT="6217" marB="0" anchor="b">
                    <a:lnL>
                      <a:noFill/>
                    </a:lnL>
                    <a:lnR>
                      <a:noFill/>
                    </a:lnR>
                    <a:lnT>
                      <a:noFill/>
                    </a:lnT>
                    <a:lnB>
                      <a:noFill/>
                    </a:lnB>
                  </a:tcPr>
                </a:tc>
                <a:tc>
                  <a:txBody>
                    <a:bodyPr/>
                    <a:lstStyle/>
                    <a:p>
                      <a:pPr algn="l" fontAlgn="b"/>
                      <a:r>
                        <a:rPr lang="en-US" sz="1100" b="0" i="0" u="sng" strike="noStrike">
                          <a:solidFill>
                            <a:srgbClr val="000000"/>
                          </a:solidFill>
                          <a:effectLst/>
                          <a:latin typeface="Calibri"/>
                        </a:rPr>
                        <a:t>Number 1</a:t>
                      </a:r>
                    </a:p>
                  </a:txBody>
                  <a:tcPr marL="6217" marR="6217" marT="6217" marB="0" anchor="b">
                    <a:lnL>
                      <a:noFill/>
                    </a:lnL>
                    <a:lnR>
                      <a:noFill/>
                    </a:lnR>
                    <a:lnT>
                      <a:noFill/>
                    </a:lnT>
                    <a:lnB>
                      <a:noFill/>
                    </a:lnB>
                  </a:tcPr>
                </a:tc>
                <a:extLst>
                  <a:ext uri="{0D108BD9-81ED-4DB2-BD59-A6C34878D82A}">
                    <a16:rowId xmlns:a16="http://schemas.microsoft.com/office/drawing/2014/main" xmlns="" val="10002"/>
                  </a:ext>
                </a:extLst>
              </a:tr>
              <a:tr h="354388">
                <a:tc>
                  <a:txBody>
                    <a:bodyPr/>
                    <a:lstStyle/>
                    <a:p>
                      <a:pPr algn="l" fontAlgn="b"/>
                      <a:r>
                        <a:rPr lang="en-US" sz="1100" b="0" i="0" u="none" strike="noStrike">
                          <a:solidFill>
                            <a:srgbClr val="000000"/>
                          </a:solidFill>
                          <a:effectLst/>
                          <a:latin typeface="Calibri"/>
                        </a:rPr>
                        <a:t>Book fines</a:t>
                      </a:r>
                    </a:p>
                  </a:txBody>
                  <a:tcPr marL="6217" marR="6217" marT="6217" marB="0" anchor="b">
                    <a:lnL>
                      <a:noFill/>
                    </a:lnL>
                    <a:lnR>
                      <a:noFill/>
                    </a:lnR>
                    <a:lnT>
                      <a:noFill/>
                    </a:lnT>
                    <a:lnB>
                      <a:noFill/>
                    </a:lnB>
                  </a:tcPr>
                </a:tc>
                <a:tc>
                  <a:txBody>
                    <a:bodyPr/>
                    <a:lstStyle/>
                    <a:p>
                      <a:pPr algn="l" fontAlgn="b"/>
                      <a:r>
                        <a:rPr lang="en-US" sz="1100" b="0" i="0" u="none" strike="noStrike" dirty="0">
                          <a:solidFill>
                            <a:srgbClr val="000000"/>
                          </a:solidFill>
                          <a:effectLst/>
                          <a:latin typeface="Calibri"/>
                        </a:rPr>
                        <a:t>           $82.00 </a:t>
                      </a:r>
                    </a:p>
                  </a:txBody>
                  <a:tcPr marL="6217" marR="6217" marT="6217" marB="0" anchor="b">
                    <a:lnL>
                      <a:noFill/>
                    </a:lnL>
                    <a:lnR>
                      <a:noFill/>
                    </a:lnR>
                    <a:lnT>
                      <a:noFill/>
                    </a:lnT>
                    <a:lnB>
                      <a:noFill/>
                    </a:lnB>
                  </a:tcPr>
                </a:tc>
                <a:tc>
                  <a:txBody>
                    <a:bodyPr/>
                    <a:lstStyle/>
                    <a:p>
                      <a:pPr algn="l" fontAlgn="b"/>
                      <a:r>
                        <a:rPr lang="en-US" sz="1100" b="0" i="0" u="none" strike="noStrike">
                          <a:solidFill>
                            <a:srgbClr val="000000"/>
                          </a:solidFill>
                          <a:effectLst/>
                          <a:latin typeface="Calibri"/>
                        </a:rPr>
                        <a:t> $        68.00 </a:t>
                      </a:r>
                    </a:p>
                  </a:txBody>
                  <a:tcPr marL="6217" marR="6217" marT="6217" marB="0" anchor="b">
                    <a:lnL>
                      <a:noFill/>
                    </a:lnL>
                    <a:lnR>
                      <a:noFill/>
                    </a:lnR>
                    <a:lnT>
                      <a:noFill/>
                    </a:lnT>
                    <a:lnB>
                      <a:noFill/>
                    </a:lnB>
                  </a:tcPr>
                </a:tc>
                <a:tc>
                  <a:txBody>
                    <a:bodyPr/>
                    <a:lstStyle/>
                    <a:p>
                      <a:pPr algn="l" fontAlgn="b"/>
                      <a:r>
                        <a:rPr lang="en-US" sz="1100" b="0" i="0" u="none" strike="noStrike">
                          <a:solidFill>
                            <a:srgbClr val="000000"/>
                          </a:solidFill>
                          <a:effectLst/>
                          <a:latin typeface="Calibri"/>
                        </a:rPr>
                        <a:t> $          42.00 </a:t>
                      </a:r>
                    </a:p>
                  </a:txBody>
                  <a:tcPr marL="6217" marR="6217" marT="6217" marB="0" anchor="b">
                    <a:lnL>
                      <a:noFill/>
                    </a:lnL>
                    <a:lnR>
                      <a:noFill/>
                    </a:lnR>
                    <a:lnT>
                      <a:noFill/>
                    </a:lnT>
                    <a:lnB>
                      <a:noFill/>
                    </a:lnB>
                  </a:tcPr>
                </a:tc>
                <a:tc>
                  <a:txBody>
                    <a:bodyPr/>
                    <a:lstStyle/>
                    <a:p>
                      <a:pPr algn="l" fontAlgn="b"/>
                      <a:r>
                        <a:rPr lang="en-US" sz="1100" b="0" i="0" u="none" strike="noStrike">
                          <a:solidFill>
                            <a:srgbClr val="000000"/>
                          </a:solidFill>
                          <a:effectLst/>
                          <a:latin typeface="Calibri"/>
                        </a:rPr>
                        <a:t> $               64.00 </a:t>
                      </a:r>
                    </a:p>
                  </a:txBody>
                  <a:tcPr marL="6217" marR="6217" marT="6217" marB="0" anchor="b">
                    <a:lnL>
                      <a:noFill/>
                    </a:lnL>
                    <a:lnR>
                      <a:noFill/>
                    </a:lnR>
                    <a:lnT>
                      <a:noFill/>
                    </a:lnT>
                    <a:lnB>
                      <a:noFill/>
                    </a:lnB>
                  </a:tcPr>
                </a:tc>
                <a:tc>
                  <a:txBody>
                    <a:bodyPr/>
                    <a:lstStyle/>
                    <a:p>
                      <a:pPr algn="l" fontAlgn="b"/>
                      <a:r>
                        <a:rPr lang="en-US" sz="1100" b="0" i="0" u="none" strike="noStrike">
                          <a:solidFill>
                            <a:srgbClr val="000000"/>
                          </a:solidFill>
                          <a:effectLst/>
                          <a:latin typeface="Calibri"/>
                        </a:rPr>
                        <a:t> $            12.00 </a:t>
                      </a:r>
                    </a:p>
                  </a:txBody>
                  <a:tcPr marL="6217" marR="6217" marT="6217" marB="0" anchor="b">
                    <a:lnL>
                      <a:noFill/>
                    </a:lnL>
                    <a:lnR>
                      <a:noFill/>
                    </a:lnR>
                    <a:lnT>
                      <a:noFill/>
                    </a:lnT>
                    <a:lnB>
                      <a:noFill/>
                    </a:lnB>
                  </a:tcPr>
                </a:tc>
                <a:extLst>
                  <a:ext uri="{0D108BD9-81ED-4DB2-BD59-A6C34878D82A}">
                    <a16:rowId xmlns:a16="http://schemas.microsoft.com/office/drawing/2014/main" xmlns="" val="10003"/>
                  </a:ext>
                </a:extLst>
              </a:tr>
              <a:tr h="354388">
                <a:tc>
                  <a:txBody>
                    <a:bodyPr/>
                    <a:lstStyle/>
                    <a:p>
                      <a:pPr algn="l" fontAlgn="b"/>
                      <a:r>
                        <a:rPr lang="en-US" sz="1100" b="0" i="0" u="none" strike="noStrike">
                          <a:solidFill>
                            <a:srgbClr val="000000"/>
                          </a:solidFill>
                          <a:effectLst/>
                          <a:latin typeface="Calibri"/>
                        </a:rPr>
                        <a:t>Fund-raisers (schoolwide)</a:t>
                      </a:r>
                    </a:p>
                  </a:txBody>
                  <a:tcPr marL="6217" marR="6217" marT="6217" marB="0" anchor="b">
                    <a:lnL>
                      <a:noFill/>
                    </a:lnL>
                    <a:lnR>
                      <a:noFill/>
                    </a:lnR>
                    <a:lnT>
                      <a:noFill/>
                    </a:lnT>
                    <a:lnB>
                      <a:noFill/>
                    </a:lnB>
                  </a:tcPr>
                </a:tc>
                <a:tc>
                  <a:txBody>
                    <a:bodyPr/>
                    <a:lstStyle/>
                    <a:p>
                      <a:pPr algn="l" fontAlgn="b"/>
                      <a:r>
                        <a:rPr lang="en-US" sz="1100" b="0" i="0" u="none" strike="noStrike" dirty="0">
                          <a:solidFill>
                            <a:srgbClr val="000000"/>
                          </a:solidFill>
                          <a:effectLst/>
                          <a:latin typeface="Calibri"/>
                        </a:rPr>
                        <a:t>$6,300.00 </a:t>
                      </a:r>
                    </a:p>
                  </a:txBody>
                  <a:tcPr marL="6217" marR="6217" marT="6217" marB="0" anchor="b">
                    <a:lnL>
                      <a:noFill/>
                    </a:lnL>
                    <a:lnR>
                      <a:noFill/>
                    </a:lnR>
                    <a:lnT>
                      <a:noFill/>
                    </a:lnT>
                    <a:lnB>
                      <a:noFill/>
                    </a:lnB>
                  </a:tcPr>
                </a:tc>
                <a:tc>
                  <a:txBody>
                    <a:bodyPr/>
                    <a:lstStyle/>
                    <a:p>
                      <a:pPr algn="l" fontAlgn="b"/>
                      <a:r>
                        <a:rPr lang="en-US" sz="1100" b="0" i="0" u="none" strike="noStrike">
                          <a:solidFill>
                            <a:srgbClr val="000000"/>
                          </a:solidFill>
                          <a:effectLst/>
                          <a:latin typeface="Calibri"/>
                        </a:rPr>
                        <a:t> $  2,400.00 </a:t>
                      </a:r>
                    </a:p>
                  </a:txBody>
                  <a:tcPr marL="6217" marR="6217" marT="6217" marB="0" anchor="b">
                    <a:lnL>
                      <a:noFill/>
                    </a:lnL>
                    <a:lnR>
                      <a:noFill/>
                    </a:lnR>
                    <a:lnT>
                      <a:noFill/>
                    </a:lnT>
                    <a:lnB>
                      <a:noFill/>
                    </a:lnB>
                  </a:tcPr>
                </a:tc>
                <a:tc>
                  <a:txBody>
                    <a:bodyPr/>
                    <a:lstStyle/>
                    <a:p>
                      <a:pPr algn="l" fontAlgn="b"/>
                      <a:r>
                        <a:rPr lang="en-US" sz="1100" b="0" i="0" u="none" strike="noStrike">
                          <a:solidFill>
                            <a:srgbClr val="000000"/>
                          </a:solidFill>
                          <a:effectLst/>
                          <a:latin typeface="Calibri"/>
                        </a:rPr>
                        <a:t> $                 -   </a:t>
                      </a:r>
                    </a:p>
                  </a:txBody>
                  <a:tcPr marL="6217" marR="6217" marT="6217" marB="0" anchor="b">
                    <a:lnL>
                      <a:noFill/>
                    </a:lnL>
                    <a:lnR>
                      <a:noFill/>
                    </a:lnR>
                    <a:lnT>
                      <a:noFill/>
                    </a:lnT>
                    <a:lnB>
                      <a:noFill/>
                    </a:lnB>
                  </a:tcPr>
                </a:tc>
                <a:tc>
                  <a:txBody>
                    <a:bodyPr/>
                    <a:lstStyle/>
                    <a:p>
                      <a:pPr algn="l" fontAlgn="b"/>
                      <a:r>
                        <a:rPr lang="en-US" sz="1100" b="0" i="0" u="none" strike="noStrike">
                          <a:solidFill>
                            <a:srgbClr val="000000"/>
                          </a:solidFill>
                          <a:effectLst/>
                          <a:latin typeface="Calibri"/>
                        </a:rPr>
                        <a:t> $                      -   </a:t>
                      </a:r>
                    </a:p>
                  </a:txBody>
                  <a:tcPr marL="6217" marR="6217" marT="6217" marB="0" anchor="b">
                    <a:lnL>
                      <a:noFill/>
                    </a:lnL>
                    <a:lnR>
                      <a:noFill/>
                    </a:lnR>
                    <a:lnT>
                      <a:noFill/>
                    </a:lnT>
                    <a:lnB>
                      <a:noFill/>
                    </a:lnB>
                  </a:tcPr>
                </a:tc>
                <a:tc>
                  <a:txBody>
                    <a:bodyPr/>
                    <a:lstStyle/>
                    <a:p>
                      <a:pPr algn="l" fontAlgn="b"/>
                      <a:r>
                        <a:rPr lang="en-US" sz="1100" b="0" i="0" u="none" strike="noStrike">
                          <a:solidFill>
                            <a:srgbClr val="000000"/>
                          </a:solidFill>
                          <a:effectLst/>
                          <a:latin typeface="Calibri"/>
                        </a:rPr>
                        <a:t> $                    -   </a:t>
                      </a:r>
                    </a:p>
                  </a:txBody>
                  <a:tcPr marL="6217" marR="6217" marT="6217" marB="0" anchor="b">
                    <a:lnL>
                      <a:noFill/>
                    </a:lnL>
                    <a:lnR>
                      <a:noFill/>
                    </a:lnR>
                    <a:lnT>
                      <a:noFill/>
                    </a:lnT>
                    <a:lnB>
                      <a:noFill/>
                    </a:lnB>
                  </a:tcPr>
                </a:tc>
                <a:extLst>
                  <a:ext uri="{0D108BD9-81ED-4DB2-BD59-A6C34878D82A}">
                    <a16:rowId xmlns:a16="http://schemas.microsoft.com/office/drawing/2014/main" xmlns="" val="10004"/>
                  </a:ext>
                </a:extLst>
              </a:tr>
              <a:tr h="286611">
                <a:tc>
                  <a:txBody>
                    <a:bodyPr/>
                    <a:lstStyle/>
                    <a:p>
                      <a:pPr algn="l" fontAlgn="b"/>
                      <a:r>
                        <a:rPr lang="en-US" sz="1100" b="0" i="0" u="none" strike="noStrike">
                          <a:solidFill>
                            <a:srgbClr val="000000"/>
                          </a:solidFill>
                          <a:effectLst/>
                          <a:latin typeface="Calibri"/>
                        </a:rPr>
                        <a:t>Fund-raisers (single club or class)</a:t>
                      </a:r>
                    </a:p>
                  </a:txBody>
                  <a:tcPr marL="6217" marR="6217" marT="6217" marB="0" anchor="b">
                    <a:lnL>
                      <a:noFill/>
                    </a:lnL>
                    <a:lnR>
                      <a:noFill/>
                    </a:lnR>
                    <a:lnT>
                      <a:noFill/>
                    </a:lnT>
                    <a:lnB>
                      <a:noFill/>
                    </a:lnB>
                  </a:tcPr>
                </a:tc>
                <a:tc>
                  <a:txBody>
                    <a:bodyPr/>
                    <a:lstStyle/>
                    <a:p>
                      <a:pPr algn="l" fontAlgn="b"/>
                      <a:r>
                        <a:rPr lang="en-US" sz="1100" b="0" i="0" u="none" strike="noStrike" dirty="0">
                          <a:solidFill>
                            <a:srgbClr val="000000"/>
                          </a:solidFill>
                          <a:effectLst/>
                          <a:latin typeface="Calibri"/>
                        </a:rPr>
                        <a:t> $2,458.00 </a:t>
                      </a:r>
                    </a:p>
                  </a:txBody>
                  <a:tcPr marL="6217" marR="6217" marT="6217" marB="0" anchor="b">
                    <a:lnL>
                      <a:noFill/>
                    </a:lnL>
                    <a:lnR>
                      <a:noFill/>
                    </a:lnR>
                    <a:lnT>
                      <a:noFill/>
                    </a:lnT>
                    <a:lnB>
                      <a:noFill/>
                    </a:lnB>
                  </a:tcPr>
                </a:tc>
                <a:tc>
                  <a:txBody>
                    <a:bodyPr/>
                    <a:lstStyle/>
                    <a:p>
                      <a:pPr algn="l" fontAlgn="b"/>
                      <a:r>
                        <a:rPr lang="en-US" sz="1100" b="0" i="0" u="none" strike="noStrike">
                          <a:solidFill>
                            <a:srgbClr val="000000"/>
                          </a:solidFill>
                          <a:effectLst/>
                          <a:latin typeface="Calibri"/>
                        </a:rPr>
                        <a:t> $     282.00 </a:t>
                      </a:r>
                    </a:p>
                  </a:txBody>
                  <a:tcPr marL="6217" marR="6217" marT="6217" marB="0" anchor="b">
                    <a:lnL>
                      <a:noFill/>
                    </a:lnL>
                    <a:lnR>
                      <a:noFill/>
                    </a:lnR>
                    <a:lnT>
                      <a:noFill/>
                    </a:lnT>
                    <a:lnB>
                      <a:noFill/>
                    </a:lnB>
                  </a:tcPr>
                </a:tc>
                <a:tc>
                  <a:txBody>
                    <a:bodyPr/>
                    <a:lstStyle/>
                    <a:p>
                      <a:pPr algn="l" fontAlgn="b"/>
                      <a:r>
                        <a:rPr lang="en-US" sz="1100" b="0" i="0" u="none" strike="noStrike">
                          <a:solidFill>
                            <a:srgbClr val="000000"/>
                          </a:solidFill>
                          <a:effectLst/>
                          <a:latin typeface="Calibri"/>
                        </a:rPr>
                        <a:t> $    1,650.00 </a:t>
                      </a:r>
                    </a:p>
                  </a:txBody>
                  <a:tcPr marL="6217" marR="6217" marT="6217" marB="0" anchor="b">
                    <a:lnL>
                      <a:noFill/>
                    </a:lnL>
                    <a:lnR>
                      <a:noFill/>
                    </a:lnR>
                    <a:lnT>
                      <a:noFill/>
                    </a:lnT>
                    <a:lnB>
                      <a:noFill/>
                    </a:lnB>
                  </a:tcPr>
                </a:tc>
                <a:tc>
                  <a:txBody>
                    <a:bodyPr/>
                    <a:lstStyle/>
                    <a:p>
                      <a:pPr algn="l" fontAlgn="b"/>
                      <a:r>
                        <a:rPr lang="en-US" sz="1100" b="0" i="0" u="none" strike="noStrike" dirty="0">
                          <a:solidFill>
                            <a:srgbClr val="000000"/>
                          </a:solidFill>
                          <a:effectLst/>
                          <a:latin typeface="Calibri"/>
                        </a:rPr>
                        <a:t> $         2,500.00 </a:t>
                      </a:r>
                    </a:p>
                  </a:txBody>
                  <a:tcPr marL="6217" marR="6217" marT="6217" marB="0" anchor="b">
                    <a:lnL>
                      <a:noFill/>
                    </a:lnL>
                    <a:lnR>
                      <a:noFill/>
                    </a:lnR>
                    <a:lnT>
                      <a:noFill/>
                    </a:lnT>
                    <a:lnB>
                      <a:noFill/>
                    </a:lnB>
                  </a:tcPr>
                </a:tc>
                <a:tc>
                  <a:txBody>
                    <a:bodyPr/>
                    <a:lstStyle/>
                    <a:p>
                      <a:pPr algn="l" fontAlgn="b"/>
                      <a:r>
                        <a:rPr lang="en-US" sz="1100" b="0" i="0" u="none" strike="noStrike">
                          <a:solidFill>
                            <a:srgbClr val="000000"/>
                          </a:solidFill>
                          <a:effectLst/>
                          <a:latin typeface="Calibri"/>
                        </a:rPr>
                        <a:t> $    15,563.00 </a:t>
                      </a:r>
                    </a:p>
                  </a:txBody>
                  <a:tcPr marL="6217" marR="6217" marT="6217" marB="0" anchor="b">
                    <a:lnL>
                      <a:noFill/>
                    </a:lnL>
                    <a:lnR>
                      <a:noFill/>
                    </a:lnR>
                    <a:lnT>
                      <a:noFill/>
                    </a:lnT>
                    <a:lnB>
                      <a:noFill/>
                    </a:lnB>
                    <a:solidFill>
                      <a:srgbClr val="FFFF00"/>
                    </a:solidFill>
                  </a:tcPr>
                </a:tc>
                <a:extLst>
                  <a:ext uri="{0D108BD9-81ED-4DB2-BD59-A6C34878D82A}">
                    <a16:rowId xmlns:a16="http://schemas.microsoft.com/office/drawing/2014/main" xmlns="" val="10005"/>
                  </a:ext>
                </a:extLst>
              </a:tr>
              <a:tr h="186520">
                <a:tc>
                  <a:txBody>
                    <a:bodyPr/>
                    <a:lstStyle/>
                    <a:p>
                      <a:pPr algn="l" fontAlgn="b"/>
                      <a:r>
                        <a:rPr lang="en-US" sz="1100" b="0" i="0" u="none" strike="noStrike">
                          <a:solidFill>
                            <a:srgbClr val="000000"/>
                          </a:solidFill>
                          <a:effectLst/>
                          <a:latin typeface="Calibri"/>
                        </a:rPr>
                        <a:t>Football gate receipts</a:t>
                      </a:r>
                    </a:p>
                  </a:txBody>
                  <a:tcPr marL="6217" marR="6217" marT="6217" marB="0" anchor="b">
                    <a:lnL>
                      <a:noFill/>
                    </a:lnL>
                    <a:lnR>
                      <a:noFill/>
                    </a:lnR>
                    <a:lnT>
                      <a:noFill/>
                    </a:lnT>
                    <a:lnB>
                      <a:noFill/>
                    </a:lnB>
                  </a:tcPr>
                </a:tc>
                <a:tc>
                  <a:txBody>
                    <a:bodyPr/>
                    <a:lstStyle/>
                    <a:p>
                      <a:pPr algn="l" fontAlgn="b"/>
                      <a:r>
                        <a:rPr lang="en-US" sz="1100" b="0" i="0" u="none" strike="noStrike">
                          <a:solidFill>
                            <a:srgbClr val="000000"/>
                          </a:solidFill>
                          <a:effectLst/>
                          <a:latin typeface="Calibri"/>
                        </a:rPr>
                        <a:t> $                 -   </a:t>
                      </a:r>
                    </a:p>
                  </a:txBody>
                  <a:tcPr marL="6217" marR="6217" marT="6217" marB="0" anchor="b">
                    <a:lnL>
                      <a:noFill/>
                    </a:lnL>
                    <a:lnR>
                      <a:noFill/>
                    </a:lnR>
                    <a:lnT>
                      <a:noFill/>
                    </a:lnT>
                    <a:lnB>
                      <a:noFill/>
                    </a:lnB>
                  </a:tcPr>
                </a:tc>
                <a:tc>
                  <a:txBody>
                    <a:bodyPr/>
                    <a:lstStyle/>
                    <a:p>
                      <a:pPr algn="l" fontAlgn="b"/>
                      <a:r>
                        <a:rPr lang="en-US" sz="1100" b="0" i="0" u="none" strike="noStrike">
                          <a:solidFill>
                            <a:srgbClr val="000000"/>
                          </a:solidFill>
                          <a:effectLst/>
                          <a:latin typeface="Calibri"/>
                        </a:rPr>
                        <a:t> $               -   </a:t>
                      </a:r>
                    </a:p>
                  </a:txBody>
                  <a:tcPr marL="6217" marR="6217" marT="6217" marB="0" anchor="b">
                    <a:lnL>
                      <a:noFill/>
                    </a:lnL>
                    <a:lnR>
                      <a:noFill/>
                    </a:lnR>
                    <a:lnT>
                      <a:noFill/>
                    </a:lnT>
                    <a:lnB>
                      <a:noFill/>
                    </a:lnB>
                  </a:tcPr>
                </a:tc>
                <a:tc>
                  <a:txBody>
                    <a:bodyPr/>
                    <a:lstStyle/>
                    <a:p>
                      <a:pPr algn="l" fontAlgn="b"/>
                      <a:r>
                        <a:rPr lang="en-US" sz="1100" b="0" i="0" u="none" strike="noStrike">
                          <a:solidFill>
                            <a:srgbClr val="000000"/>
                          </a:solidFill>
                          <a:effectLst/>
                          <a:latin typeface="Calibri"/>
                        </a:rPr>
                        <a:t> $                 -   </a:t>
                      </a:r>
                    </a:p>
                  </a:txBody>
                  <a:tcPr marL="6217" marR="6217" marT="6217" marB="0" anchor="b">
                    <a:lnL>
                      <a:noFill/>
                    </a:lnL>
                    <a:lnR>
                      <a:noFill/>
                    </a:lnR>
                    <a:lnT>
                      <a:noFill/>
                    </a:lnT>
                    <a:lnB>
                      <a:noFill/>
                    </a:lnB>
                  </a:tcPr>
                </a:tc>
                <a:tc>
                  <a:txBody>
                    <a:bodyPr/>
                    <a:lstStyle/>
                    <a:p>
                      <a:pPr algn="l" fontAlgn="b"/>
                      <a:r>
                        <a:rPr lang="en-US" sz="1100" b="0" i="0" u="none" strike="noStrike" dirty="0">
                          <a:solidFill>
                            <a:srgbClr val="000000"/>
                          </a:solidFill>
                          <a:effectLst/>
                          <a:latin typeface="Calibri"/>
                        </a:rPr>
                        <a:t> $         4,800.00 </a:t>
                      </a:r>
                    </a:p>
                  </a:txBody>
                  <a:tcPr marL="6217" marR="6217" marT="6217" marB="0" anchor="b">
                    <a:lnL>
                      <a:noFill/>
                    </a:lnL>
                    <a:lnR>
                      <a:noFill/>
                    </a:lnR>
                    <a:lnT>
                      <a:noFill/>
                    </a:lnT>
                    <a:lnB>
                      <a:noFill/>
                    </a:lnB>
                    <a:solidFill>
                      <a:schemeClr val="accent2">
                        <a:lumMod val="40000"/>
                        <a:lumOff val="60000"/>
                      </a:schemeClr>
                    </a:solidFill>
                  </a:tcPr>
                </a:tc>
                <a:tc>
                  <a:txBody>
                    <a:bodyPr/>
                    <a:lstStyle/>
                    <a:p>
                      <a:pPr algn="l" fontAlgn="b"/>
                      <a:r>
                        <a:rPr lang="en-US" sz="1100" b="0" i="0" u="none" strike="noStrike" dirty="0">
                          <a:solidFill>
                            <a:srgbClr val="000000"/>
                          </a:solidFill>
                          <a:effectLst/>
                          <a:latin typeface="Calibri"/>
                        </a:rPr>
                        <a:t> $    76,000.00 </a:t>
                      </a:r>
                    </a:p>
                  </a:txBody>
                  <a:tcPr marL="6217" marR="6217" marT="6217" marB="0" anchor="b">
                    <a:lnL>
                      <a:noFill/>
                    </a:lnL>
                    <a:lnR>
                      <a:noFill/>
                    </a:lnR>
                    <a:lnT>
                      <a:noFill/>
                    </a:lnT>
                    <a:lnB>
                      <a:noFill/>
                    </a:lnB>
                    <a:solidFill>
                      <a:schemeClr val="accent2">
                        <a:lumMod val="40000"/>
                        <a:lumOff val="60000"/>
                      </a:schemeClr>
                    </a:solidFill>
                  </a:tcPr>
                </a:tc>
                <a:extLst>
                  <a:ext uri="{0D108BD9-81ED-4DB2-BD59-A6C34878D82A}">
                    <a16:rowId xmlns:a16="http://schemas.microsoft.com/office/drawing/2014/main" xmlns="" val="10006"/>
                  </a:ext>
                </a:extLst>
              </a:tr>
              <a:tr h="354388">
                <a:tc>
                  <a:txBody>
                    <a:bodyPr/>
                    <a:lstStyle/>
                    <a:p>
                      <a:pPr algn="l" fontAlgn="b"/>
                      <a:r>
                        <a:rPr lang="en-US" sz="1100" b="0" i="0" u="none" strike="noStrike" dirty="0">
                          <a:solidFill>
                            <a:srgbClr val="000000"/>
                          </a:solidFill>
                          <a:effectLst/>
                          <a:latin typeface="Calibri"/>
                        </a:rPr>
                        <a:t>Basketball gate receipts</a:t>
                      </a:r>
                    </a:p>
                  </a:txBody>
                  <a:tcPr marL="6217" marR="6217" marT="6217" marB="0" anchor="b">
                    <a:lnL>
                      <a:noFill/>
                    </a:lnL>
                    <a:lnR>
                      <a:noFill/>
                    </a:lnR>
                    <a:lnT>
                      <a:noFill/>
                    </a:lnT>
                    <a:lnB>
                      <a:noFill/>
                    </a:lnB>
                  </a:tcPr>
                </a:tc>
                <a:tc>
                  <a:txBody>
                    <a:bodyPr/>
                    <a:lstStyle/>
                    <a:p>
                      <a:pPr algn="l" fontAlgn="b"/>
                      <a:r>
                        <a:rPr lang="en-US" sz="1100" b="0" i="0" u="none" strike="noStrike" dirty="0">
                          <a:solidFill>
                            <a:srgbClr val="000000"/>
                          </a:solidFill>
                          <a:effectLst/>
                          <a:latin typeface="Calibri"/>
                        </a:rPr>
                        <a:t> $                 -   </a:t>
                      </a:r>
                    </a:p>
                  </a:txBody>
                  <a:tcPr marL="6217" marR="6217" marT="6217" marB="0" anchor="b">
                    <a:lnL>
                      <a:noFill/>
                    </a:lnL>
                    <a:lnR>
                      <a:noFill/>
                    </a:lnR>
                    <a:lnT>
                      <a:noFill/>
                    </a:lnT>
                    <a:lnB>
                      <a:noFill/>
                    </a:lnB>
                  </a:tcPr>
                </a:tc>
                <a:tc>
                  <a:txBody>
                    <a:bodyPr/>
                    <a:lstStyle/>
                    <a:p>
                      <a:pPr algn="l" fontAlgn="b"/>
                      <a:r>
                        <a:rPr lang="en-US" sz="1100" b="0" i="0" u="none" strike="noStrike">
                          <a:solidFill>
                            <a:srgbClr val="000000"/>
                          </a:solidFill>
                          <a:effectLst/>
                          <a:latin typeface="Calibri"/>
                        </a:rPr>
                        <a:t> $               -   </a:t>
                      </a:r>
                    </a:p>
                  </a:txBody>
                  <a:tcPr marL="6217" marR="6217" marT="6217" marB="0" anchor="b">
                    <a:lnL>
                      <a:noFill/>
                    </a:lnL>
                    <a:lnR>
                      <a:noFill/>
                    </a:lnR>
                    <a:lnT>
                      <a:noFill/>
                    </a:lnT>
                    <a:lnB>
                      <a:noFill/>
                    </a:lnB>
                  </a:tcPr>
                </a:tc>
                <a:tc>
                  <a:txBody>
                    <a:bodyPr/>
                    <a:lstStyle/>
                    <a:p>
                      <a:pPr algn="l" fontAlgn="b"/>
                      <a:r>
                        <a:rPr lang="en-US" sz="1100" b="0" i="0" u="none" strike="noStrike">
                          <a:solidFill>
                            <a:srgbClr val="000000"/>
                          </a:solidFill>
                          <a:effectLst/>
                          <a:latin typeface="Calibri"/>
                        </a:rPr>
                        <a:t> $                 -   </a:t>
                      </a:r>
                    </a:p>
                  </a:txBody>
                  <a:tcPr marL="6217" marR="6217" marT="6217" marB="0" anchor="b">
                    <a:lnL>
                      <a:noFill/>
                    </a:lnL>
                    <a:lnR>
                      <a:noFill/>
                    </a:lnR>
                    <a:lnT>
                      <a:noFill/>
                    </a:lnT>
                    <a:lnB>
                      <a:noFill/>
                    </a:lnB>
                  </a:tcPr>
                </a:tc>
                <a:tc>
                  <a:txBody>
                    <a:bodyPr/>
                    <a:lstStyle/>
                    <a:p>
                      <a:pPr algn="l" fontAlgn="b"/>
                      <a:r>
                        <a:rPr lang="en-US" sz="1100" b="0" i="0" u="none" strike="noStrike">
                          <a:solidFill>
                            <a:srgbClr val="000000"/>
                          </a:solidFill>
                          <a:effectLst/>
                          <a:latin typeface="Calibri"/>
                        </a:rPr>
                        <a:t> $         3,200.00 </a:t>
                      </a:r>
                    </a:p>
                  </a:txBody>
                  <a:tcPr marL="6217" marR="6217" marT="6217" marB="0" anchor="b">
                    <a:lnL>
                      <a:noFill/>
                    </a:lnL>
                    <a:lnR>
                      <a:noFill/>
                    </a:lnR>
                    <a:lnT>
                      <a:noFill/>
                    </a:lnT>
                    <a:lnB>
                      <a:noFill/>
                    </a:lnB>
                    <a:solidFill>
                      <a:srgbClr val="FFFF00"/>
                    </a:solidFill>
                  </a:tcPr>
                </a:tc>
                <a:tc>
                  <a:txBody>
                    <a:bodyPr/>
                    <a:lstStyle/>
                    <a:p>
                      <a:pPr algn="l" fontAlgn="b"/>
                      <a:r>
                        <a:rPr lang="en-US" sz="1100" b="0" i="0" u="none" strike="noStrike" dirty="0">
                          <a:solidFill>
                            <a:srgbClr val="000000"/>
                          </a:solidFill>
                          <a:effectLst/>
                          <a:latin typeface="Calibri"/>
                        </a:rPr>
                        <a:t> $    24,568.00 </a:t>
                      </a:r>
                    </a:p>
                  </a:txBody>
                  <a:tcPr marL="6217" marR="6217" marT="6217" marB="0" anchor="b">
                    <a:lnL>
                      <a:noFill/>
                    </a:lnL>
                    <a:lnR>
                      <a:noFill/>
                    </a:lnR>
                    <a:lnT>
                      <a:noFill/>
                    </a:lnT>
                    <a:lnB>
                      <a:noFill/>
                    </a:lnB>
                    <a:solidFill>
                      <a:schemeClr val="accent2">
                        <a:lumMod val="40000"/>
                        <a:lumOff val="60000"/>
                      </a:schemeClr>
                    </a:solidFill>
                  </a:tcPr>
                </a:tc>
                <a:extLst>
                  <a:ext uri="{0D108BD9-81ED-4DB2-BD59-A6C34878D82A}">
                    <a16:rowId xmlns:a16="http://schemas.microsoft.com/office/drawing/2014/main" xmlns="" val="10007"/>
                  </a:ext>
                </a:extLst>
              </a:tr>
              <a:tr h="186520">
                <a:tc>
                  <a:txBody>
                    <a:bodyPr/>
                    <a:lstStyle/>
                    <a:p>
                      <a:pPr algn="l" fontAlgn="b"/>
                      <a:r>
                        <a:rPr lang="en-US" sz="1100" b="0" i="0" u="none" strike="noStrike">
                          <a:solidFill>
                            <a:srgbClr val="000000"/>
                          </a:solidFill>
                          <a:effectLst/>
                          <a:latin typeface="Calibri"/>
                        </a:rPr>
                        <a:t>Baseball gate receipts</a:t>
                      </a:r>
                    </a:p>
                  </a:txBody>
                  <a:tcPr marL="6217" marR="6217" marT="6217" marB="0" anchor="b">
                    <a:lnL>
                      <a:noFill/>
                    </a:lnL>
                    <a:lnR>
                      <a:noFill/>
                    </a:lnR>
                    <a:lnT>
                      <a:noFill/>
                    </a:lnT>
                    <a:lnB>
                      <a:noFill/>
                    </a:lnB>
                  </a:tcPr>
                </a:tc>
                <a:tc>
                  <a:txBody>
                    <a:bodyPr/>
                    <a:lstStyle/>
                    <a:p>
                      <a:pPr algn="l" fontAlgn="b"/>
                      <a:r>
                        <a:rPr lang="en-US" sz="1100" b="0" i="0" u="none" strike="noStrike">
                          <a:solidFill>
                            <a:srgbClr val="000000"/>
                          </a:solidFill>
                          <a:effectLst/>
                          <a:latin typeface="Calibri"/>
                        </a:rPr>
                        <a:t> $                 -   </a:t>
                      </a:r>
                    </a:p>
                  </a:txBody>
                  <a:tcPr marL="6217" marR="6217" marT="6217" marB="0" anchor="b">
                    <a:lnL>
                      <a:noFill/>
                    </a:lnL>
                    <a:lnR>
                      <a:noFill/>
                    </a:lnR>
                    <a:lnT>
                      <a:noFill/>
                    </a:lnT>
                    <a:lnB>
                      <a:noFill/>
                    </a:lnB>
                  </a:tcPr>
                </a:tc>
                <a:tc>
                  <a:txBody>
                    <a:bodyPr/>
                    <a:lstStyle/>
                    <a:p>
                      <a:pPr algn="l" fontAlgn="b"/>
                      <a:r>
                        <a:rPr lang="en-US" sz="1100" b="0" i="0" u="none" strike="noStrike">
                          <a:solidFill>
                            <a:srgbClr val="000000"/>
                          </a:solidFill>
                          <a:effectLst/>
                          <a:latin typeface="Calibri"/>
                        </a:rPr>
                        <a:t> $               -   </a:t>
                      </a:r>
                    </a:p>
                  </a:txBody>
                  <a:tcPr marL="6217" marR="6217" marT="6217" marB="0" anchor="b">
                    <a:lnL>
                      <a:noFill/>
                    </a:lnL>
                    <a:lnR>
                      <a:noFill/>
                    </a:lnR>
                    <a:lnT>
                      <a:noFill/>
                    </a:lnT>
                    <a:lnB>
                      <a:noFill/>
                    </a:lnB>
                  </a:tcPr>
                </a:tc>
                <a:tc>
                  <a:txBody>
                    <a:bodyPr/>
                    <a:lstStyle/>
                    <a:p>
                      <a:pPr algn="l" fontAlgn="b"/>
                      <a:r>
                        <a:rPr lang="en-US" sz="1100" b="0" i="0" u="none" strike="noStrike">
                          <a:solidFill>
                            <a:srgbClr val="000000"/>
                          </a:solidFill>
                          <a:effectLst/>
                          <a:latin typeface="Calibri"/>
                        </a:rPr>
                        <a:t> $                 -   </a:t>
                      </a:r>
                    </a:p>
                  </a:txBody>
                  <a:tcPr marL="6217" marR="6217" marT="6217" marB="0" anchor="b">
                    <a:lnL>
                      <a:noFill/>
                    </a:lnL>
                    <a:lnR>
                      <a:noFill/>
                    </a:lnR>
                    <a:lnT>
                      <a:noFill/>
                    </a:lnT>
                    <a:lnB>
                      <a:noFill/>
                    </a:lnB>
                  </a:tcPr>
                </a:tc>
                <a:tc>
                  <a:txBody>
                    <a:bodyPr/>
                    <a:lstStyle/>
                    <a:p>
                      <a:pPr algn="l" fontAlgn="b"/>
                      <a:r>
                        <a:rPr lang="en-US" sz="1100" b="0" i="0" u="none" strike="noStrike">
                          <a:solidFill>
                            <a:srgbClr val="000000"/>
                          </a:solidFill>
                          <a:effectLst/>
                          <a:latin typeface="Calibri"/>
                        </a:rPr>
                        <a:t> $            350.00 </a:t>
                      </a:r>
                    </a:p>
                  </a:txBody>
                  <a:tcPr marL="6217" marR="6217" marT="6217" marB="0" anchor="b">
                    <a:lnL>
                      <a:noFill/>
                    </a:lnL>
                    <a:lnR>
                      <a:noFill/>
                    </a:lnR>
                    <a:lnT>
                      <a:noFill/>
                    </a:lnT>
                    <a:lnB>
                      <a:noFill/>
                    </a:lnB>
                  </a:tcPr>
                </a:tc>
                <a:tc>
                  <a:txBody>
                    <a:bodyPr/>
                    <a:lstStyle/>
                    <a:p>
                      <a:pPr algn="l" fontAlgn="b"/>
                      <a:r>
                        <a:rPr lang="en-US" sz="1100" b="0" i="0" u="none" strike="noStrike" dirty="0">
                          <a:solidFill>
                            <a:srgbClr val="000000"/>
                          </a:solidFill>
                          <a:effectLst/>
                          <a:latin typeface="Calibri"/>
                        </a:rPr>
                        <a:t> $      2,800.00 </a:t>
                      </a:r>
                    </a:p>
                  </a:txBody>
                  <a:tcPr marL="6217" marR="6217" marT="6217" marB="0" anchor="b">
                    <a:lnL>
                      <a:noFill/>
                    </a:lnL>
                    <a:lnR>
                      <a:noFill/>
                    </a:lnR>
                    <a:lnT>
                      <a:noFill/>
                    </a:lnT>
                    <a:lnB>
                      <a:noFill/>
                    </a:lnB>
                    <a:noFill/>
                  </a:tcPr>
                </a:tc>
                <a:extLst>
                  <a:ext uri="{0D108BD9-81ED-4DB2-BD59-A6C34878D82A}">
                    <a16:rowId xmlns:a16="http://schemas.microsoft.com/office/drawing/2014/main" xmlns="" val="10008"/>
                  </a:ext>
                </a:extLst>
              </a:tr>
              <a:tr h="186520">
                <a:tc>
                  <a:txBody>
                    <a:bodyPr/>
                    <a:lstStyle/>
                    <a:p>
                      <a:pPr algn="l" fontAlgn="b"/>
                      <a:r>
                        <a:rPr lang="en-US" sz="1100" b="0" i="0" u="none" strike="noStrike">
                          <a:solidFill>
                            <a:srgbClr val="000000"/>
                          </a:solidFill>
                          <a:effectLst/>
                          <a:latin typeface="Calibri"/>
                        </a:rPr>
                        <a:t>Soccer gate receipts</a:t>
                      </a:r>
                    </a:p>
                  </a:txBody>
                  <a:tcPr marL="6217" marR="6217" marT="6217" marB="0" anchor="b">
                    <a:lnL>
                      <a:noFill/>
                    </a:lnL>
                    <a:lnR>
                      <a:noFill/>
                    </a:lnR>
                    <a:lnT>
                      <a:noFill/>
                    </a:lnT>
                    <a:lnB>
                      <a:noFill/>
                    </a:lnB>
                  </a:tcPr>
                </a:tc>
                <a:tc>
                  <a:txBody>
                    <a:bodyPr/>
                    <a:lstStyle/>
                    <a:p>
                      <a:pPr algn="l" fontAlgn="b"/>
                      <a:r>
                        <a:rPr lang="en-US" sz="1100" b="0" i="0" u="none" strike="noStrike">
                          <a:solidFill>
                            <a:srgbClr val="000000"/>
                          </a:solidFill>
                          <a:effectLst/>
                          <a:latin typeface="Calibri"/>
                        </a:rPr>
                        <a:t> $                 -   </a:t>
                      </a:r>
                    </a:p>
                  </a:txBody>
                  <a:tcPr marL="6217" marR="6217" marT="6217" marB="0" anchor="b">
                    <a:lnL>
                      <a:noFill/>
                    </a:lnL>
                    <a:lnR>
                      <a:noFill/>
                    </a:lnR>
                    <a:lnT>
                      <a:noFill/>
                    </a:lnT>
                    <a:lnB>
                      <a:noFill/>
                    </a:lnB>
                  </a:tcPr>
                </a:tc>
                <a:tc>
                  <a:txBody>
                    <a:bodyPr/>
                    <a:lstStyle/>
                    <a:p>
                      <a:pPr algn="l" fontAlgn="b"/>
                      <a:r>
                        <a:rPr lang="en-US" sz="1100" b="0" i="0" u="none" strike="noStrike">
                          <a:solidFill>
                            <a:srgbClr val="000000"/>
                          </a:solidFill>
                          <a:effectLst/>
                          <a:latin typeface="Calibri"/>
                        </a:rPr>
                        <a:t> $               -   </a:t>
                      </a:r>
                    </a:p>
                  </a:txBody>
                  <a:tcPr marL="6217" marR="6217" marT="6217" marB="0" anchor="b">
                    <a:lnL>
                      <a:noFill/>
                    </a:lnL>
                    <a:lnR>
                      <a:noFill/>
                    </a:lnR>
                    <a:lnT>
                      <a:noFill/>
                    </a:lnT>
                    <a:lnB>
                      <a:noFill/>
                    </a:lnB>
                  </a:tcPr>
                </a:tc>
                <a:tc>
                  <a:txBody>
                    <a:bodyPr/>
                    <a:lstStyle/>
                    <a:p>
                      <a:pPr algn="l" fontAlgn="b"/>
                      <a:r>
                        <a:rPr lang="en-US" sz="1100" b="0" i="0" u="none" strike="noStrike">
                          <a:solidFill>
                            <a:srgbClr val="000000"/>
                          </a:solidFill>
                          <a:effectLst/>
                          <a:latin typeface="Calibri"/>
                        </a:rPr>
                        <a:t> $                 -   </a:t>
                      </a:r>
                    </a:p>
                  </a:txBody>
                  <a:tcPr marL="6217" marR="6217" marT="6217" marB="0" anchor="b">
                    <a:lnL>
                      <a:noFill/>
                    </a:lnL>
                    <a:lnR>
                      <a:noFill/>
                    </a:lnR>
                    <a:lnT>
                      <a:noFill/>
                    </a:lnT>
                    <a:lnB>
                      <a:noFill/>
                    </a:lnB>
                  </a:tcPr>
                </a:tc>
                <a:tc>
                  <a:txBody>
                    <a:bodyPr/>
                    <a:lstStyle/>
                    <a:p>
                      <a:pPr algn="l" fontAlgn="b"/>
                      <a:r>
                        <a:rPr lang="en-US" sz="1100" b="0" i="0" u="none" strike="noStrike" dirty="0">
                          <a:solidFill>
                            <a:srgbClr val="000000"/>
                          </a:solidFill>
                          <a:effectLst/>
                          <a:latin typeface="Calibri"/>
                        </a:rPr>
                        <a:t> $            125.00 </a:t>
                      </a:r>
                    </a:p>
                  </a:txBody>
                  <a:tcPr marL="6217" marR="6217" marT="6217" marB="0" anchor="b">
                    <a:lnL>
                      <a:noFill/>
                    </a:lnL>
                    <a:lnR>
                      <a:noFill/>
                    </a:lnR>
                    <a:lnT>
                      <a:noFill/>
                    </a:lnT>
                    <a:lnB>
                      <a:noFill/>
                    </a:lnB>
                  </a:tcPr>
                </a:tc>
                <a:tc>
                  <a:txBody>
                    <a:bodyPr/>
                    <a:lstStyle/>
                    <a:p>
                      <a:pPr algn="l" fontAlgn="b"/>
                      <a:r>
                        <a:rPr lang="en-US" sz="1100" b="0" i="0" u="none" strike="noStrike">
                          <a:solidFill>
                            <a:srgbClr val="000000"/>
                          </a:solidFill>
                          <a:effectLst/>
                          <a:latin typeface="Calibri"/>
                        </a:rPr>
                        <a:t> $          450.00 </a:t>
                      </a:r>
                    </a:p>
                  </a:txBody>
                  <a:tcPr marL="6217" marR="6217" marT="6217" marB="0" anchor="b">
                    <a:lnL>
                      <a:noFill/>
                    </a:lnL>
                    <a:lnR>
                      <a:noFill/>
                    </a:lnR>
                    <a:lnT>
                      <a:noFill/>
                    </a:lnT>
                    <a:lnB>
                      <a:noFill/>
                    </a:lnB>
                  </a:tcPr>
                </a:tc>
                <a:extLst>
                  <a:ext uri="{0D108BD9-81ED-4DB2-BD59-A6C34878D82A}">
                    <a16:rowId xmlns:a16="http://schemas.microsoft.com/office/drawing/2014/main" xmlns="" val="10009"/>
                  </a:ext>
                </a:extLst>
              </a:tr>
              <a:tr h="354388">
                <a:tc>
                  <a:txBody>
                    <a:bodyPr/>
                    <a:lstStyle/>
                    <a:p>
                      <a:pPr algn="l" fontAlgn="b"/>
                      <a:r>
                        <a:rPr lang="en-US" sz="1100" b="0" i="0" u="none" strike="noStrike">
                          <a:solidFill>
                            <a:srgbClr val="000000"/>
                          </a:solidFill>
                          <a:effectLst/>
                          <a:latin typeface="Calibri"/>
                        </a:rPr>
                        <a:t>Track meet gate receipts</a:t>
                      </a:r>
                    </a:p>
                  </a:txBody>
                  <a:tcPr marL="6217" marR="6217" marT="6217" marB="0" anchor="b">
                    <a:lnL>
                      <a:noFill/>
                    </a:lnL>
                    <a:lnR>
                      <a:noFill/>
                    </a:lnR>
                    <a:lnT>
                      <a:noFill/>
                    </a:lnT>
                    <a:lnB>
                      <a:noFill/>
                    </a:lnB>
                  </a:tcPr>
                </a:tc>
                <a:tc>
                  <a:txBody>
                    <a:bodyPr/>
                    <a:lstStyle/>
                    <a:p>
                      <a:pPr algn="l" fontAlgn="b"/>
                      <a:r>
                        <a:rPr lang="en-US" sz="1100" b="0" i="0" u="none" strike="noStrike">
                          <a:solidFill>
                            <a:srgbClr val="000000"/>
                          </a:solidFill>
                          <a:effectLst/>
                          <a:latin typeface="Calibri"/>
                        </a:rPr>
                        <a:t> $                 -   </a:t>
                      </a:r>
                    </a:p>
                  </a:txBody>
                  <a:tcPr marL="6217" marR="6217" marT="6217" marB="0" anchor="b">
                    <a:lnL>
                      <a:noFill/>
                    </a:lnL>
                    <a:lnR>
                      <a:noFill/>
                    </a:lnR>
                    <a:lnT>
                      <a:noFill/>
                    </a:lnT>
                    <a:lnB>
                      <a:noFill/>
                    </a:lnB>
                  </a:tcPr>
                </a:tc>
                <a:tc>
                  <a:txBody>
                    <a:bodyPr/>
                    <a:lstStyle/>
                    <a:p>
                      <a:pPr algn="l" fontAlgn="b"/>
                      <a:r>
                        <a:rPr lang="en-US" sz="1100" b="0" i="0" u="none" strike="noStrike">
                          <a:solidFill>
                            <a:srgbClr val="000000"/>
                          </a:solidFill>
                          <a:effectLst/>
                          <a:latin typeface="Calibri"/>
                        </a:rPr>
                        <a:t> $               -   </a:t>
                      </a:r>
                    </a:p>
                  </a:txBody>
                  <a:tcPr marL="6217" marR="6217" marT="6217" marB="0" anchor="b">
                    <a:lnL>
                      <a:noFill/>
                    </a:lnL>
                    <a:lnR>
                      <a:noFill/>
                    </a:lnR>
                    <a:lnT>
                      <a:noFill/>
                    </a:lnT>
                    <a:lnB>
                      <a:noFill/>
                    </a:lnB>
                  </a:tcPr>
                </a:tc>
                <a:tc>
                  <a:txBody>
                    <a:bodyPr/>
                    <a:lstStyle/>
                    <a:p>
                      <a:pPr algn="l" fontAlgn="b"/>
                      <a:r>
                        <a:rPr lang="en-US" sz="1100" b="0" i="0" u="none" strike="noStrike">
                          <a:solidFill>
                            <a:srgbClr val="000000"/>
                          </a:solidFill>
                          <a:effectLst/>
                          <a:latin typeface="Calibri"/>
                        </a:rPr>
                        <a:t> $                 -   </a:t>
                      </a:r>
                    </a:p>
                  </a:txBody>
                  <a:tcPr marL="6217" marR="6217" marT="6217" marB="0" anchor="b">
                    <a:lnL>
                      <a:noFill/>
                    </a:lnL>
                    <a:lnR>
                      <a:noFill/>
                    </a:lnR>
                    <a:lnT>
                      <a:noFill/>
                    </a:lnT>
                    <a:lnB>
                      <a:noFill/>
                    </a:lnB>
                  </a:tcPr>
                </a:tc>
                <a:tc>
                  <a:txBody>
                    <a:bodyPr/>
                    <a:lstStyle/>
                    <a:p>
                      <a:pPr algn="l" fontAlgn="b"/>
                      <a:r>
                        <a:rPr lang="en-US" sz="1100" b="0" i="0" u="none" strike="noStrike">
                          <a:solidFill>
                            <a:srgbClr val="000000"/>
                          </a:solidFill>
                          <a:effectLst/>
                          <a:latin typeface="Calibri"/>
                        </a:rPr>
                        <a:t> $                      -   </a:t>
                      </a:r>
                    </a:p>
                  </a:txBody>
                  <a:tcPr marL="6217" marR="6217" marT="6217" marB="0" anchor="b">
                    <a:lnL>
                      <a:noFill/>
                    </a:lnL>
                    <a:lnR>
                      <a:noFill/>
                    </a:lnR>
                    <a:lnT>
                      <a:noFill/>
                    </a:lnT>
                    <a:lnB>
                      <a:noFill/>
                    </a:lnB>
                  </a:tcPr>
                </a:tc>
                <a:tc>
                  <a:txBody>
                    <a:bodyPr/>
                    <a:lstStyle/>
                    <a:p>
                      <a:pPr algn="l" fontAlgn="b"/>
                      <a:r>
                        <a:rPr lang="en-US" sz="1100" b="0" i="0" u="none" strike="noStrike">
                          <a:solidFill>
                            <a:srgbClr val="000000"/>
                          </a:solidFill>
                          <a:effectLst/>
                          <a:latin typeface="Calibri"/>
                        </a:rPr>
                        <a:t> $          185.00 </a:t>
                      </a:r>
                    </a:p>
                  </a:txBody>
                  <a:tcPr marL="6217" marR="6217" marT="6217" marB="0" anchor="b">
                    <a:lnL>
                      <a:noFill/>
                    </a:lnL>
                    <a:lnR>
                      <a:noFill/>
                    </a:lnR>
                    <a:lnT>
                      <a:noFill/>
                    </a:lnT>
                    <a:lnB>
                      <a:noFill/>
                    </a:lnB>
                  </a:tcPr>
                </a:tc>
                <a:extLst>
                  <a:ext uri="{0D108BD9-81ED-4DB2-BD59-A6C34878D82A}">
                    <a16:rowId xmlns:a16="http://schemas.microsoft.com/office/drawing/2014/main" xmlns="" val="10010"/>
                  </a:ext>
                </a:extLst>
              </a:tr>
              <a:tr h="354388">
                <a:tc>
                  <a:txBody>
                    <a:bodyPr/>
                    <a:lstStyle/>
                    <a:p>
                      <a:pPr algn="l" fontAlgn="b"/>
                      <a:r>
                        <a:rPr lang="en-US" sz="1100" b="0" i="0" u="none" strike="noStrike">
                          <a:solidFill>
                            <a:srgbClr val="000000"/>
                          </a:solidFill>
                          <a:effectLst/>
                          <a:latin typeface="Calibri"/>
                        </a:rPr>
                        <a:t>Field trip Dues</a:t>
                      </a:r>
                    </a:p>
                  </a:txBody>
                  <a:tcPr marL="6217" marR="6217" marT="6217" marB="0" anchor="b">
                    <a:lnL>
                      <a:noFill/>
                    </a:lnL>
                    <a:lnR>
                      <a:noFill/>
                    </a:lnR>
                    <a:lnT>
                      <a:noFill/>
                    </a:lnT>
                    <a:lnB>
                      <a:noFill/>
                    </a:lnB>
                  </a:tcPr>
                </a:tc>
                <a:tc>
                  <a:txBody>
                    <a:bodyPr/>
                    <a:lstStyle/>
                    <a:p>
                      <a:pPr algn="l" fontAlgn="b"/>
                      <a:r>
                        <a:rPr lang="en-US" sz="1100" b="0" i="0" u="none" strike="noStrike" dirty="0">
                          <a:solidFill>
                            <a:srgbClr val="000000"/>
                          </a:solidFill>
                          <a:effectLst/>
                          <a:latin typeface="Calibri"/>
                        </a:rPr>
                        <a:t>     $1,250.00 </a:t>
                      </a:r>
                    </a:p>
                  </a:txBody>
                  <a:tcPr marL="6217" marR="6217" marT="6217" marB="0" anchor="b">
                    <a:lnL>
                      <a:noFill/>
                    </a:lnL>
                    <a:lnR>
                      <a:noFill/>
                    </a:lnR>
                    <a:lnT>
                      <a:noFill/>
                    </a:lnT>
                    <a:lnB>
                      <a:noFill/>
                    </a:lnB>
                  </a:tcPr>
                </a:tc>
                <a:tc>
                  <a:txBody>
                    <a:bodyPr/>
                    <a:lstStyle/>
                    <a:p>
                      <a:pPr algn="l" fontAlgn="b"/>
                      <a:r>
                        <a:rPr lang="en-US" sz="1100" b="0" i="0" u="none" strike="noStrike">
                          <a:solidFill>
                            <a:srgbClr val="000000"/>
                          </a:solidFill>
                          <a:effectLst/>
                          <a:latin typeface="Calibri"/>
                        </a:rPr>
                        <a:t> $     750.00 </a:t>
                      </a:r>
                    </a:p>
                  </a:txBody>
                  <a:tcPr marL="6217" marR="6217" marT="6217" marB="0" anchor="b">
                    <a:lnL>
                      <a:noFill/>
                    </a:lnL>
                    <a:lnR>
                      <a:noFill/>
                    </a:lnR>
                    <a:lnT>
                      <a:noFill/>
                    </a:lnT>
                    <a:lnB>
                      <a:noFill/>
                    </a:lnB>
                  </a:tcPr>
                </a:tc>
                <a:tc>
                  <a:txBody>
                    <a:bodyPr/>
                    <a:lstStyle/>
                    <a:p>
                      <a:pPr algn="l" fontAlgn="b"/>
                      <a:r>
                        <a:rPr lang="en-US" sz="1100" b="0" i="0" u="none" strike="noStrike">
                          <a:solidFill>
                            <a:srgbClr val="000000"/>
                          </a:solidFill>
                          <a:effectLst/>
                          <a:latin typeface="Calibri"/>
                        </a:rPr>
                        <a:t> $                 -   </a:t>
                      </a:r>
                    </a:p>
                  </a:txBody>
                  <a:tcPr marL="6217" marR="6217" marT="6217" marB="0" anchor="b">
                    <a:lnL>
                      <a:noFill/>
                    </a:lnL>
                    <a:lnR>
                      <a:noFill/>
                    </a:lnR>
                    <a:lnT>
                      <a:noFill/>
                    </a:lnT>
                    <a:lnB>
                      <a:noFill/>
                    </a:lnB>
                  </a:tcPr>
                </a:tc>
                <a:tc>
                  <a:txBody>
                    <a:bodyPr/>
                    <a:lstStyle/>
                    <a:p>
                      <a:pPr algn="l" fontAlgn="b"/>
                      <a:r>
                        <a:rPr lang="en-US" sz="1100" b="0" i="0" u="none" strike="noStrike">
                          <a:solidFill>
                            <a:srgbClr val="000000"/>
                          </a:solidFill>
                          <a:effectLst/>
                          <a:latin typeface="Calibri"/>
                        </a:rPr>
                        <a:t> $                      -   </a:t>
                      </a:r>
                    </a:p>
                  </a:txBody>
                  <a:tcPr marL="6217" marR="6217" marT="6217" marB="0" anchor="b">
                    <a:lnL>
                      <a:noFill/>
                    </a:lnL>
                    <a:lnR>
                      <a:noFill/>
                    </a:lnR>
                    <a:lnT>
                      <a:noFill/>
                    </a:lnT>
                    <a:lnB>
                      <a:noFill/>
                    </a:lnB>
                  </a:tcPr>
                </a:tc>
                <a:tc>
                  <a:txBody>
                    <a:bodyPr/>
                    <a:lstStyle/>
                    <a:p>
                      <a:pPr algn="l" fontAlgn="b"/>
                      <a:r>
                        <a:rPr lang="en-US" sz="1100" b="0" i="0" u="none" strike="noStrike">
                          <a:solidFill>
                            <a:srgbClr val="000000"/>
                          </a:solidFill>
                          <a:effectLst/>
                          <a:latin typeface="Calibri"/>
                        </a:rPr>
                        <a:t> $                    -   </a:t>
                      </a:r>
                    </a:p>
                  </a:txBody>
                  <a:tcPr marL="6217" marR="6217" marT="6217" marB="0" anchor="b">
                    <a:lnL>
                      <a:noFill/>
                    </a:lnL>
                    <a:lnR>
                      <a:noFill/>
                    </a:lnR>
                    <a:lnT>
                      <a:noFill/>
                    </a:lnT>
                    <a:lnB>
                      <a:noFill/>
                    </a:lnB>
                  </a:tcPr>
                </a:tc>
                <a:extLst>
                  <a:ext uri="{0D108BD9-81ED-4DB2-BD59-A6C34878D82A}">
                    <a16:rowId xmlns:a16="http://schemas.microsoft.com/office/drawing/2014/main" xmlns="" val="10011"/>
                  </a:ext>
                </a:extLst>
              </a:tr>
              <a:tr h="186520">
                <a:tc>
                  <a:txBody>
                    <a:bodyPr/>
                    <a:lstStyle/>
                    <a:p>
                      <a:pPr algn="l" fontAlgn="b"/>
                      <a:r>
                        <a:rPr lang="en-US" sz="1100" b="0" i="0" u="none" strike="noStrike">
                          <a:solidFill>
                            <a:srgbClr val="000000"/>
                          </a:solidFill>
                          <a:effectLst/>
                          <a:latin typeface="Calibri"/>
                        </a:rPr>
                        <a:t>Club Dues</a:t>
                      </a:r>
                    </a:p>
                  </a:txBody>
                  <a:tcPr marL="6217" marR="6217" marT="6217" marB="0" anchor="b">
                    <a:lnL>
                      <a:noFill/>
                    </a:lnL>
                    <a:lnR>
                      <a:noFill/>
                    </a:lnR>
                    <a:lnT>
                      <a:noFill/>
                    </a:lnT>
                    <a:lnB>
                      <a:noFill/>
                    </a:lnB>
                  </a:tcPr>
                </a:tc>
                <a:tc>
                  <a:txBody>
                    <a:bodyPr/>
                    <a:lstStyle/>
                    <a:p>
                      <a:pPr algn="l" fontAlgn="b"/>
                      <a:r>
                        <a:rPr lang="en-US" sz="1100" b="0" i="0" u="none" strike="noStrike" dirty="0">
                          <a:solidFill>
                            <a:srgbClr val="000000"/>
                          </a:solidFill>
                          <a:effectLst/>
                          <a:latin typeface="Calibri"/>
                        </a:rPr>
                        <a:t> $                 -   </a:t>
                      </a:r>
                    </a:p>
                  </a:txBody>
                  <a:tcPr marL="6217" marR="6217" marT="6217"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a:rPr>
                        <a:t> $               -   </a:t>
                      </a:r>
                    </a:p>
                  </a:txBody>
                  <a:tcPr marL="6217" marR="6217" marT="6217"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a:rPr>
                        <a:t> $                 -   </a:t>
                      </a:r>
                    </a:p>
                  </a:txBody>
                  <a:tcPr marL="6217" marR="6217" marT="6217"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a:rPr>
                        <a:t> $         1,850.00 </a:t>
                      </a:r>
                    </a:p>
                  </a:txBody>
                  <a:tcPr marL="6217" marR="6217" marT="6217"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a:solidFill>
                            <a:srgbClr val="000000"/>
                          </a:solidFill>
                          <a:effectLst/>
                          <a:latin typeface="Calibri"/>
                        </a:rPr>
                        <a:t> $    16,568.00 </a:t>
                      </a:r>
                    </a:p>
                  </a:txBody>
                  <a:tcPr marL="6217" marR="6217" marT="6217" marB="0" anchor="b">
                    <a:lnL>
                      <a:noFill/>
                    </a:lnL>
                    <a:lnR>
                      <a:noFill/>
                    </a:lnR>
                    <a:lnT>
                      <a:noFill/>
                    </a:lnT>
                    <a:lnB w="6350" cap="flat" cmpd="sng" algn="ctr">
                      <a:solidFill>
                        <a:srgbClr val="000000"/>
                      </a:solidFill>
                      <a:prstDash val="solid"/>
                      <a:round/>
                      <a:headEnd type="none" w="med" len="med"/>
                      <a:tailEnd type="none" w="med" len="med"/>
                    </a:lnB>
                    <a:solidFill>
                      <a:schemeClr val="accent2">
                        <a:lumMod val="40000"/>
                        <a:lumOff val="60000"/>
                      </a:schemeClr>
                    </a:solidFill>
                  </a:tcPr>
                </a:tc>
                <a:extLst>
                  <a:ext uri="{0D108BD9-81ED-4DB2-BD59-A6C34878D82A}">
                    <a16:rowId xmlns:a16="http://schemas.microsoft.com/office/drawing/2014/main" xmlns="" val="10012"/>
                  </a:ext>
                </a:extLst>
              </a:tr>
              <a:tr h="354388">
                <a:tc>
                  <a:txBody>
                    <a:bodyPr/>
                    <a:lstStyle/>
                    <a:p>
                      <a:pPr algn="r" fontAlgn="b"/>
                      <a:r>
                        <a:rPr lang="en-US" sz="1100" b="0" i="0" u="none" strike="noStrike">
                          <a:solidFill>
                            <a:srgbClr val="000000"/>
                          </a:solidFill>
                          <a:effectLst/>
                          <a:latin typeface="Calibri"/>
                        </a:rPr>
                        <a:t>Total</a:t>
                      </a:r>
                    </a:p>
                  </a:txBody>
                  <a:tcPr marL="6217" marR="6217" marT="6217" marB="0" anchor="b">
                    <a:lnL>
                      <a:noFill/>
                    </a:lnL>
                    <a:lnR>
                      <a:noFill/>
                    </a:lnR>
                    <a:lnT>
                      <a:noFill/>
                    </a:lnT>
                    <a:lnB>
                      <a:noFill/>
                    </a:lnB>
                  </a:tcPr>
                </a:tc>
                <a:tc>
                  <a:txBody>
                    <a:bodyPr/>
                    <a:lstStyle/>
                    <a:p>
                      <a:pPr algn="l" fontAlgn="b"/>
                      <a:r>
                        <a:rPr lang="en-US" sz="1100" b="0" i="0" u="none" strike="noStrike" dirty="0">
                          <a:solidFill>
                            <a:srgbClr val="000000"/>
                          </a:solidFill>
                          <a:effectLst/>
                          <a:latin typeface="Calibri"/>
                        </a:rPr>
                        <a:t> $10,090.00 </a:t>
                      </a:r>
                    </a:p>
                  </a:txBody>
                  <a:tcPr marL="6217" marR="6217" marT="6217" marB="0" anchor="b">
                    <a:lnL>
                      <a:noFill/>
                    </a:lnL>
                    <a:lnR>
                      <a:noFill/>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a:rPr>
                        <a:t> $  3,500.00 </a:t>
                      </a:r>
                    </a:p>
                  </a:txBody>
                  <a:tcPr marL="6217" marR="6217" marT="6217" marB="0" anchor="b">
                    <a:lnL>
                      <a:noFill/>
                    </a:lnL>
                    <a:lnR>
                      <a:noFill/>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a:rPr>
                        <a:t> $    1,692.00 </a:t>
                      </a:r>
                    </a:p>
                  </a:txBody>
                  <a:tcPr marL="6217" marR="6217" marT="6217" marB="0" anchor="b">
                    <a:lnL>
                      <a:noFill/>
                    </a:lnL>
                    <a:lnR>
                      <a:noFill/>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a:rPr>
                        <a:t> $      12,889.00 </a:t>
                      </a:r>
                    </a:p>
                  </a:txBody>
                  <a:tcPr marL="6217" marR="6217" marT="6217" marB="0" anchor="b">
                    <a:lnL>
                      <a:noFill/>
                    </a:lnL>
                    <a:lnR>
                      <a:noFill/>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a:rPr>
                        <a:t> $  136,146.00 </a:t>
                      </a:r>
                    </a:p>
                  </a:txBody>
                  <a:tcPr marL="6217" marR="6217" marT="6217" marB="0" anchor="b">
                    <a:lnL>
                      <a:noFill/>
                    </a:lnL>
                    <a:lnR>
                      <a:noFill/>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extLst>
                  <a:ext uri="{0D108BD9-81ED-4DB2-BD59-A6C34878D82A}">
                    <a16:rowId xmlns:a16="http://schemas.microsoft.com/office/drawing/2014/main" xmlns="" val="10013"/>
                  </a:ext>
                </a:extLst>
              </a:tr>
              <a:tr h="155433">
                <a:tc>
                  <a:txBody>
                    <a:bodyPr/>
                    <a:lstStyle/>
                    <a:p>
                      <a:pPr algn="l" fontAlgn="b"/>
                      <a:endParaRPr lang="en-US" sz="900" b="0" i="0" u="none" strike="noStrike">
                        <a:solidFill>
                          <a:srgbClr val="000000"/>
                        </a:solidFill>
                        <a:effectLst/>
                        <a:latin typeface="Calibri"/>
                      </a:endParaRPr>
                    </a:p>
                  </a:txBody>
                  <a:tcPr marL="6217" marR="6217" marT="6217" marB="0" anchor="b">
                    <a:lnL>
                      <a:noFill/>
                    </a:lnL>
                    <a:lnR>
                      <a:noFill/>
                    </a:lnR>
                    <a:lnT>
                      <a:noFill/>
                    </a:lnT>
                    <a:lnB>
                      <a:noFill/>
                    </a:lnB>
                  </a:tcPr>
                </a:tc>
                <a:tc>
                  <a:txBody>
                    <a:bodyPr/>
                    <a:lstStyle/>
                    <a:p>
                      <a:pPr algn="l" fontAlgn="b"/>
                      <a:endParaRPr lang="en-US" sz="900" b="0" i="0" u="none" strike="noStrike">
                        <a:solidFill>
                          <a:srgbClr val="000000"/>
                        </a:solidFill>
                        <a:effectLst/>
                        <a:latin typeface="Calibri"/>
                      </a:endParaRPr>
                    </a:p>
                  </a:txBody>
                  <a:tcPr marL="6217" marR="6217" marT="6217" marB="0" anchor="b">
                    <a:lnL>
                      <a:noFill/>
                    </a:lnL>
                    <a:lnR>
                      <a:noFill/>
                    </a:lnR>
                    <a:lnT w="25400" cap="flat" cmpd="dbl" algn="ctr">
                      <a:solidFill>
                        <a:srgbClr val="000000"/>
                      </a:solidFill>
                      <a:prstDash val="solid"/>
                      <a:round/>
                      <a:headEnd type="none" w="med" len="med"/>
                      <a:tailEnd type="none" w="med" len="med"/>
                    </a:lnT>
                    <a:lnB>
                      <a:noFill/>
                    </a:lnB>
                  </a:tcPr>
                </a:tc>
                <a:tc>
                  <a:txBody>
                    <a:bodyPr/>
                    <a:lstStyle/>
                    <a:p>
                      <a:pPr algn="l" fontAlgn="b"/>
                      <a:endParaRPr lang="en-US" sz="900" b="0" i="0" u="none" strike="noStrike">
                        <a:solidFill>
                          <a:srgbClr val="000000"/>
                        </a:solidFill>
                        <a:effectLst/>
                        <a:latin typeface="Calibri"/>
                      </a:endParaRPr>
                    </a:p>
                  </a:txBody>
                  <a:tcPr marL="6217" marR="6217" marT="6217" marB="0" anchor="b">
                    <a:lnL>
                      <a:noFill/>
                    </a:lnL>
                    <a:lnR>
                      <a:noFill/>
                    </a:lnR>
                    <a:lnT w="25400" cap="flat" cmpd="dbl" algn="ctr">
                      <a:solidFill>
                        <a:srgbClr val="000000"/>
                      </a:solidFill>
                      <a:prstDash val="solid"/>
                      <a:round/>
                      <a:headEnd type="none" w="med" len="med"/>
                      <a:tailEnd type="none" w="med" len="med"/>
                    </a:lnT>
                    <a:lnB>
                      <a:noFill/>
                    </a:lnB>
                  </a:tcPr>
                </a:tc>
                <a:tc>
                  <a:txBody>
                    <a:bodyPr/>
                    <a:lstStyle/>
                    <a:p>
                      <a:pPr algn="l" fontAlgn="b"/>
                      <a:endParaRPr lang="en-US" sz="900" b="0" i="0" u="none" strike="noStrike">
                        <a:solidFill>
                          <a:srgbClr val="000000"/>
                        </a:solidFill>
                        <a:effectLst/>
                        <a:latin typeface="Calibri"/>
                      </a:endParaRPr>
                    </a:p>
                  </a:txBody>
                  <a:tcPr marL="6217" marR="6217" marT="6217" marB="0" anchor="b">
                    <a:lnL>
                      <a:noFill/>
                    </a:lnL>
                    <a:lnR>
                      <a:noFill/>
                    </a:lnR>
                    <a:lnT w="25400" cap="flat" cmpd="dbl" algn="ctr">
                      <a:solidFill>
                        <a:srgbClr val="000000"/>
                      </a:solidFill>
                      <a:prstDash val="solid"/>
                      <a:round/>
                      <a:headEnd type="none" w="med" len="med"/>
                      <a:tailEnd type="none" w="med" len="med"/>
                    </a:lnT>
                    <a:lnB>
                      <a:noFill/>
                    </a:lnB>
                  </a:tcPr>
                </a:tc>
                <a:tc>
                  <a:txBody>
                    <a:bodyPr/>
                    <a:lstStyle/>
                    <a:p>
                      <a:pPr algn="l" fontAlgn="b"/>
                      <a:endParaRPr lang="en-US" sz="900" b="0" i="0" u="none" strike="noStrike">
                        <a:solidFill>
                          <a:srgbClr val="000000"/>
                        </a:solidFill>
                        <a:effectLst/>
                        <a:latin typeface="Calibri"/>
                      </a:endParaRPr>
                    </a:p>
                  </a:txBody>
                  <a:tcPr marL="6217" marR="6217" marT="6217" marB="0" anchor="b">
                    <a:lnL>
                      <a:noFill/>
                    </a:lnL>
                    <a:lnR>
                      <a:noFill/>
                    </a:lnR>
                    <a:lnT w="25400" cap="flat" cmpd="dbl" algn="ctr">
                      <a:solidFill>
                        <a:srgbClr val="000000"/>
                      </a:solidFill>
                      <a:prstDash val="solid"/>
                      <a:round/>
                      <a:headEnd type="none" w="med" len="med"/>
                      <a:tailEnd type="none" w="med" len="med"/>
                    </a:lnT>
                    <a:lnB>
                      <a:noFill/>
                    </a:lnB>
                  </a:tcPr>
                </a:tc>
                <a:tc>
                  <a:txBody>
                    <a:bodyPr/>
                    <a:lstStyle/>
                    <a:p>
                      <a:pPr algn="l" fontAlgn="b"/>
                      <a:endParaRPr lang="en-US" sz="900" b="0" i="0" u="none" strike="noStrike">
                        <a:solidFill>
                          <a:srgbClr val="000000"/>
                        </a:solidFill>
                        <a:effectLst/>
                        <a:latin typeface="Calibri"/>
                      </a:endParaRPr>
                    </a:p>
                  </a:txBody>
                  <a:tcPr marL="6217" marR="6217" marT="6217" marB="0" anchor="b">
                    <a:lnL>
                      <a:noFill/>
                    </a:lnL>
                    <a:lnR>
                      <a:noFill/>
                    </a:lnR>
                    <a:lnT w="25400" cap="flat" cmpd="dbl"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xmlns="" val="10014"/>
                  </a:ext>
                </a:extLst>
              </a:tr>
              <a:tr h="279780">
                <a:tc>
                  <a:txBody>
                    <a:bodyPr/>
                    <a:lstStyle/>
                    <a:p>
                      <a:pPr algn="l" fontAlgn="b"/>
                      <a:r>
                        <a:rPr lang="en-US" sz="900" b="0" i="0" u="none" strike="noStrike">
                          <a:solidFill>
                            <a:srgbClr val="000000"/>
                          </a:solidFill>
                          <a:effectLst/>
                          <a:latin typeface="Calibri"/>
                        </a:rPr>
                        <a:t>Irregularities noted in prior years</a:t>
                      </a:r>
                    </a:p>
                  </a:txBody>
                  <a:tcPr marL="6217" marR="6217" marT="6217" marB="0" anchor="b">
                    <a:lnL>
                      <a:noFill/>
                    </a:lnL>
                    <a:lnR>
                      <a:noFill/>
                    </a:lnR>
                    <a:lnT>
                      <a:noFill/>
                    </a:lnT>
                    <a:lnB>
                      <a:noFill/>
                    </a:lnB>
                    <a:solidFill>
                      <a:srgbClr val="FFFF00"/>
                    </a:solidFill>
                  </a:tcPr>
                </a:tc>
                <a:tc>
                  <a:txBody>
                    <a:bodyPr/>
                    <a:lstStyle/>
                    <a:p>
                      <a:pPr algn="l" fontAlgn="b"/>
                      <a:r>
                        <a:rPr lang="en-US" sz="900" b="0" i="0" u="none" strike="noStrike" dirty="0">
                          <a:solidFill>
                            <a:srgbClr val="000000"/>
                          </a:solidFill>
                          <a:effectLst/>
                          <a:latin typeface="Calibri"/>
                        </a:rPr>
                        <a:t>           </a:t>
                      </a:r>
                    </a:p>
                  </a:txBody>
                  <a:tcPr marL="6217" marR="6217" marT="6217" marB="0" anchor="b">
                    <a:lnL>
                      <a:noFill/>
                    </a:lnL>
                    <a:lnR>
                      <a:noFill/>
                    </a:lnR>
                    <a:lnT>
                      <a:noFill/>
                    </a:lnT>
                    <a:lnB>
                      <a:noFill/>
                    </a:lnB>
                  </a:tcPr>
                </a:tc>
                <a:tc>
                  <a:txBody>
                    <a:bodyPr/>
                    <a:lstStyle/>
                    <a:p>
                      <a:pPr algn="l" fontAlgn="b"/>
                      <a:r>
                        <a:rPr lang="en-US" sz="900" b="0" i="0" u="none" strike="noStrike" dirty="0">
                          <a:solidFill>
                            <a:srgbClr val="000000"/>
                          </a:solidFill>
                          <a:effectLst/>
                          <a:latin typeface="Calibri"/>
                        </a:rPr>
                        <a:t>Targeted because of dollar amounts</a:t>
                      </a:r>
                    </a:p>
                  </a:txBody>
                  <a:tcPr marL="6217" marR="6217" marT="6217" marB="0" anchor="b">
                    <a:lnL>
                      <a:noFill/>
                    </a:lnL>
                    <a:lnR>
                      <a:noFill/>
                    </a:lnR>
                    <a:lnT>
                      <a:noFill/>
                    </a:lnT>
                    <a:lnB>
                      <a:noFill/>
                    </a:lnB>
                    <a:solidFill>
                      <a:schemeClr val="accent2">
                        <a:lumMod val="40000"/>
                        <a:lumOff val="60000"/>
                      </a:schemeClr>
                    </a:solidFill>
                  </a:tcPr>
                </a:tc>
                <a:tc>
                  <a:txBody>
                    <a:bodyPr/>
                    <a:lstStyle/>
                    <a:p>
                      <a:pPr algn="l" fontAlgn="b"/>
                      <a:endParaRPr lang="en-US" sz="900" b="0" i="0" u="none" strike="noStrike" dirty="0">
                        <a:solidFill>
                          <a:srgbClr val="000000"/>
                        </a:solidFill>
                        <a:effectLst/>
                        <a:latin typeface="Calibri"/>
                      </a:endParaRPr>
                    </a:p>
                  </a:txBody>
                  <a:tcPr marL="6217" marR="6217" marT="6217" marB="0" anchor="b">
                    <a:lnL>
                      <a:noFill/>
                    </a:lnL>
                    <a:lnR>
                      <a:noFill/>
                    </a:lnR>
                    <a:lnT>
                      <a:noFill/>
                    </a:lnT>
                    <a:lnB>
                      <a:noFill/>
                    </a:lnB>
                  </a:tcPr>
                </a:tc>
                <a:tc>
                  <a:txBody>
                    <a:bodyPr/>
                    <a:lstStyle/>
                    <a:p>
                      <a:pPr algn="l" fontAlgn="b"/>
                      <a:endParaRPr lang="en-US" sz="900" b="0" i="0" u="none" strike="noStrike">
                        <a:solidFill>
                          <a:srgbClr val="000000"/>
                        </a:solidFill>
                        <a:effectLst/>
                        <a:latin typeface="Calibri"/>
                      </a:endParaRPr>
                    </a:p>
                  </a:txBody>
                  <a:tcPr marL="6217" marR="6217" marT="6217" marB="0" anchor="b">
                    <a:lnL>
                      <a:noFill/>
                    </a:lnL>
                    <a:lnR>
                      <a:noFill/>
                    </a:lnR>
                    <a:lnT>
                      <a:noFill/>
                    </a:lnT>
                    <a:lnB>
                      <a:noFill/>
                    </a:lnB>
                  </a:tcPr>
                </a:tc>
                <a:tc>
                  <a:txBody>
                    <a:bodyPr/>
                    <a:lstStyle/>
                    <a:p>
                      <a:pPr algn="l" fontAlgn="b"/>
                      <a:endParaRPr lang="en-US" sz="900" b="0" i="0" u="none" strike="noStrike" dirty="0">
                        <a:solidFill>
                          <a:srgbClr val="000000"/>
                        </a:solidFill>
                        <a:effectLst/>
                        <a:latin typeface="Calibri"/>
                      </a:endParaRPr>
                    </a:p>
                  </a:txBody>
                  <a:tcPr marL="6217" marR="6217" marT="6217" marB="0" anchor="b">
                    <a:lnL>
                      <a:noFill/>
                    </a:lnL>
                    <a:lnR>
                      <a:noFill/>
                    </a:lnR>
                    <a:lnT>
                      <a:noFill/>
                    </a:lnT>
                    <a:lnB>
                      <a:noFill/>
                    </a:lnB>
                  </a:tcPr>
                </a:tc>
                <a:extLst>
                  <a:ext uri="{0D108BD9-81ED-4DB2-BD59-A6C34878D82A}">
                    <a16:rowId xmlns:a16="http://schemas.microsoft.com/office/drawing/2014/main" xmlns="" val="10015"/>
                  </a:ext>
                </a:extLst>
              </a:tr>
            </a:tbl>
          </a:graphicData>
        </a:graphic>
      </p:graphicFrame>
    </p:spTree>
    <p:extLst>
      <p:ext uri="{BB962C8B-B14F-4D97-AF65-F5344CB8AC3E}">
        <p14:creationId xmlns:p14="http://schemas.microsoft.com/office/powerpoint/2010/main" val="1046836341"/>
      </p:ext>
    </p:extLst>
  </p:cSld>
  <p:clrMapOvr>
    <a:masterClrMapping/>
  </p:clrMapOvr>
  <p:transition xmlns:p14="http://schemas.microsoft.com/office/powerpoint/2010/main" spd="slow">
    <p:push dir="u"/>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Control Activities for Athletic Event Receipts</a:t>
            </a:r>
          </a:p>
        </p:txBody>
      </p:sp>
      <p:sp>
        <p:nvSpPr>
          <p:cNvPr id="3" name="Content Placeholder 2"/>
          <p:cNvSpPr>
            <a:spLocks noGrp="1"/>
          </p:cNvSpPr>
          <p:nvPr>
            <p:ph idx="1"/>
          </p:nvPr>
        </p:nvSpPr>
        <p:spPr/>
        <p:txBody>
          <a:bodyPr>
            <a:normAutofit fontScale="85000" lnSpcReduction="20000"/>
          </a:bodyPr>
          <a:lstStyle/>
          <a:p>
            <a:r>
              <a:rPr lang="en-US" dirty="0"/>
              <a:t>Use of tickets at all events expecting $100 or more in gate sales;</a:t>
            </a:r>
          </a:p>
          <a:p>
            <a:r>
              <a:rPr lang="en-US" dirty="0"/>
              <a:t>Control of tickets by person/office independent of the sale of tickets (very important);</a:t>
            </a:r>
          </a:p>
          <a:p>
            <a:r>
              <a:rPr lang="en-US" dirty="0"/>
              <a:t>Use of Athletic Gate Receipt Reconciliation Forms for each gate at each event;</a:t>
            </a:r>
          </a:p>
          <a:p>
            <a:r>
              <a:rPr lang="en-US" dirty="0"/>
              <a:t>Sign-off of cash at each cash bag transfer point (Sign-off initials may appear on the reconciliation form);</a:t>
            </a:r>
          </a:p>
          <a:p>
            <a:r>
              <a:rPr lang="en-US" dirty="0"/>
              <a:t>Controlled cash count with more than one person present for the count with immediate deposit after the count and form reconciliation;</a:t>
            </a:r>
          </a:p>
          <a:p>
            <a:r>
              <a:rPr lang="en-US" dirty="0"/>
              <a:t>Timely, independent review of the Gate Receipt Reconciliation Form for each event;</a:t>
            </a:r>
          </a:p>
          <a:p>
            <a:r>
              <a:rPr lang="en-US" dirty="0"/>
              <a:t>Verification of timely deposit by an independent person;</a:t>
            </a:r>
          </a:p>
          <a:p>
            <a:r>
              <a:rPr lang="en-US" dirty="0"/>
              <a:t>Central Office review and oversight.</a:t>
            </a:r>
          </a:p>
          <a:p>
            <a:endParaRPr lang="en-US" dirty="0"/>
          </a:p>
        </p:txBody>
      </p:sp>
    </p:spTree>
  </p:cSld>
  <p:clrMapOvr>
    <a:masterClrMapping/>
  </p:clrMapOvr>
  <p:transition xmlns:p14="http://schemas.microsoft.com/office/powerpoint/2010/main" spd="slow">
    <p:push dir="u"/>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FE199DD-EFDB-431D-8260-22CA34507FDC}"/>
              </a:ext>
            </a:extLst>
          </p:cNvPr>
          <p:cNvSpPr>
            <a:spLocks noGrp="1"/>
          </p:cNvSpPr>
          <p:nvPr>
            <p:ph type="title"/>
          </p:nvPr>
        </p:nvSpPr>
        <p:spPr/>
        <p:txBody>
          <a:bodyPr>
            <a:normAutofit/>
          </a:bodyPr>
          <a:lstStyle/>
          <a:p>
            <a:r>
              <a:rPr lang="en-US" dirty="0"/>
              <a:t>Unhappiness at Work</a:t>
            </a:r>
          </a:p>
        </p:txBody>
      </p:sp>
      <p:sp>
        <p:nvSpPr>
          <p:cNvPr id="3" name="Content Placeholder 2">
            <a:extLst>
              <a:ext uri="{FF2B5EF4-FFF2-40B4-BE49-F238E27FC236}">
                <a16:creationId xmlns:a16="http://schemas.microsoft.com/office/drawing/2014/main" xmlns="" id="{A67E43CF-148E-47C8-90A4-095A37621C83}"/>
              </a:ext>
            </a:extLst>
          </p:cNvPr>
          <p:cNvSpPr>
            <a:spLocks noGrp="1"/>
          </p:cNvSpPr>
          <p:nvPr>
            <p:ph idx="1"/>
          </p:nvPr>
        </p:nvSpPr>
        <p:spPr/>
        <p:txBody>
          <a:bodyPr/>
          <a:lstStyle/>
          <a:p>
            <a:r>
              <a:rPr lang="en-US" dirty="0"/>
              <a:t>“Wages in Kind” – The more dissatisfied the employee, the more likely he or she is to engage in criminal behavior.  All of us have a sense of our own worth.  If we believe we are not being fairly treated or adequately compensated, statistically we are at much higher risk of trying to balance the scales.”</a:t>
            </a:r>
          </a:p>
          <a:p>
            <a:pPr lvl="1"/>
            <a:r>
              <a:rPr lang="en-US" dirty="0"/>
              <a:t>Source:  “Occupational Fraud and Abuse,” by Joseph T. Wells, Obsidian Publishing Co.</a:t>
            </a:r>
          </a:p>
        </p:txBody>
      </p:sp>
    </p:spTree>
    <p:extLst>
      <p:ext uri="{BB962C8B-B14F-4D97-AF65-F5344CB8AC3E}">
        <p14:creationId xmlns:p14="http://schemas.microsoft.com/office/powerpoint/2010/main" val="387474647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Control Activities for Fund-Raisers</a:t>
            </a:r>
          </a:p>
        </p:txBody>
      </p:sp>
      <p:sp>
        <p:nvSpPr>
          <p:cNvPr id="3" name="Content Placeholder 2"/>
          <p:cNvSpPr>
            <a:spLocks noGrp="1"/>
          </p:cNvSpPr>
          <p:nvPr>
            <p:ph idx="1"/>
          </p:nvPr>
        </p:nvSpPr>
        <p:spPr/>
        <p:txBody>
          <a:bodyPr>
            <a:normAutofit fontScale="77500" lnSpcReduction="20000"/>
          </a:bodyPr>
          <a:lstStyle/>
          <a:p>
            <a:r>
              <a:rPr lang="en-US" dirty="0"/>
              <a:t>Limit the number of fund raisers held at each location;</a:t>
            </a:r>
          </a:p>
          <a:p>
            <a:r>
              <a:rPr lang="en-US" dirty="0"/>
              <a:t>Consider the reduction or total elimination of fund raisers at all locations. (This is generally my recommendation when recurring problems arise.);</a:t>
            </a:r>
          </a:p>
          <a:p>
            <a:r>
              <a:rPr lang="en-US" dirty="0"/>
              <a:t>Require board approval for all fund raisers to include a two-member team named as fund raiser chairs for the fund raising event and a detailed description of the fund raiser, including expected profit to be made;</a:t>
            </a:r>
          </a:p>
          <a:p>
            <a:r>
              <a:rPr lang="en-US" dirty="0"/>
              <a:t>Set a specific start time and stop time for fund raising to begin;</a:t>
            </a:r>
          </a:p>
          <a:p>
            <a:r>
              <a:rPr lang="en-US" dirty="0"/>
              <a:t>Require that  a profit reconciliation form be prepared by the fund raiser chairpersons, approved by the principal, and returned to the central office within three days of the fundraiser stop time;</a:t>
            </a:r>
          </a:p>
          <a:p>
            <a:r>
              <a:rPr lang="en-US" dirty="0"/>
              <a:t>Perform an independent review of the profit reconciliation form;</a:t>
            </a:r>
          </a:p>
          <a:p>
            <a:r>
              <a:rPr lang="en-US" dirty="0"/>
              <a:t>Deal with irregularities immediately.</a:t>
            </a:r>
          </a:p>
          <a:p>
            <a:pPr marL="0" indent="0">
              <a:buNone/>
            </a:pPr>
            <a:endParaRPr lang="en-US" dirty="0"/>
          </a:p>
        </p:txBody>
      </p:sp>
    </p:spTree>
    <p:extLst>
      <p:ext uri="{BB962C8B-B14F-4D97-AF65-F5344CB8AC3E}">
        <p14:creationId xmlns:p14="http://schemas.microsoft.com/office/powerpoint/2010/main" val="689357912"/>
      </p:ext>
    </p:extLst>
  </p:cSld>
  <p:clrMapOvr>
    <a:masterClrMapping/>
  </p:clrMapOvr>
  <p:transition xmlns:p14="http://schemas.microsoft.com/office/powerpoint/2010/main" spd="slow">
    <p:push dir="u"/>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Control Activities for Club Dues and Other Club Deposits</a:t>
            </a:r>
          </a:p>
        </p:txBody>
      </p:sp>
      <p:sp>
        <p:nvSpPr>
          <p:cNvPr id="3" name="Content Placeholder 2"/>
          <p:cNvSpPr>
            <a:spLocks noGrp="1"/>
          </p:cNvSpPr>
          <p:nvPr>
            <p:ph idx="1"/>
          </p:nvPr>
        </p:nvSpPr>
        <p:spPr/>
        <p:txBody>
          <a:bodyPr>
            <a:normAutofit fontScale="62500" lnSpcReduction="20000"/>
          </a:bodyPr>
          <a:lstStyle/>
          <a:p>
            <a:r>
              <a:rPr lang="en-US" dirty="0"/>
              <a:t>Assign a club sponsor for each club that will be receipting monies from its members;</a:t>
            </a:r>
          </a:p>
          <a:p>
            <a:r>
              <a:rPr lang="en-US" dirty="0"/>
              <a:t>Require club sponsors to prepare a listing of students from whom monies are collected and for what purpose or individual student receipts to be given to the school bookkeeper at the time monies are turned over for receipt and deposit;</a:t>
            </a:r>
          </a:p>
          <a:p>
            <a:r>
              <a:rPr lang="en-US" dirty="0"/>
              <a:t>Require school bookkeepers to provide each club sponsor remitting monies with a receipt; (no exceptions)</a:t>
            </a:r>
          </a:p>
          <a:p>
            <a:r>
              <a:rPr lang="en-US" dirty="0"/>
              <a:t>Configure your chart of accounts to include program codes for the various student clubs and prepare a monthly or quarter report listing collections from the various clubs and outlays of resources (cash disbursements/expenditures);</a:t>
            </a:r>
          </a:p>
          <a:p>
            <a:r>
              <a:rPr lang="en-US" dirty="0"/>
              <a:t>Provide each club sponsor with a copy of the report of his/her sponsored club activity.  You may consider mailing this to the home of each club sponsor;</a:t>
            </a:r>
          </a:p>
          <a:p>
            <a:r>
              <a:rPr lang="en-US" dirty="0"/>
              <a:t>Provide your club sponsors with training each year and bond club sponsors who handle large amounts of cash each year;</a:t>
            </a:r>
          </a:p>
          <a:p>
            <a:r>
              <a:rPr lang="en-US" dirty="0"/>
              <a:t>Encourage your club sponsors and local school bookkeepers to report any unusual or suspicious behavior;</a:t>
            </a:r>
          </a:p>
          <a:p>
            <a:r>
              <a:rPr lang="en-US" dirty="0"/>
              <a:t>Enforce your district policy that limits the amount of cash that may be left overnight in a school or maintained by a teacher/club sponsor overnight.</a:t>
            </a:r>
          </a:p>
        </p:txBody>
      </p:sp>
    </p:spTree>
    <p:extLst>
      <p:ext uri="{BB962C8B-B14F-4D97-AF65-F5344CB8AC3E}">
        <p14:creationId xmlns:p14="http://schemas.microsoft.com/office/powerpoint/2010/main" val="2677243230"/>
      </p:ext>
    </p:extLst>
  </p:cSld>
  <p:clrMapOvr>
    <a:masterClrMapping/>
  </p:clrMapOvr>
  <p:transition xmlns:p14="http://schemas.microsoft.com/office/powerpoint/2010/main" spd="slow">
    <p:push dir="u"/>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 </a:t>
            </a:r>
            <a:r>
              <a:rPr lang="en-US" sz="4900" dirty="0"/>
              <a:t>2</a:t>
            </a:r>
            <a:r>
              <a:rPr lang="en-US" sz="4900" baseline="30000" dirty="0"/>
              <a:t>nd</a:t>
            </a:r>
            <a:r>
              <a:rPr lang="en-US" sz="4900" dirty="0"/>
              <a:t> Control Cycle : Cash disbursements/expenditures - FRAUD RISKS</a:t>
            </a:r>
          </a:p>
        </p:txBody>
      </p:sp>
      <p:sp>
        <p:nvSpPr>
          <p:cNvPr id="3" name="Content Placeholder 2"/>
          <p:cNvSpPr>
            <a:spLocks noGrp="1"/>
          </p:cNvSpPr>
          <p:nvPr>
            <p:ph idx="1"/>
          </p:nvPr>
        </p:nvSpPr>
        <p:spPr/>
        <p:txBody>
          <a:bodyPr/>
          <a:lstStyle/>
          <a:p>
            <a:r>
              <a:rPr lang="en-US" dirty="0"/>
              <a:t>Risk that unallowed personal disbursements will be made from student activity funds;</a:t>
            </a:r>
          </a:p>
          <a:p>
            <a:r>
              <a:rPr lang="en-US" dirty="0"/>
              <a:t>Risk that disbursements/expenditures will be unauthorized or not properly documented;</a:t>
            </a:r>
          </a:p>
          <a:p>
            <a:r>
              <a:rPr lang="en-US" dirty="0"/>
              <a:t>Risk that state purchasing laws will not be complied with for expenditures meeting the required threshold because of vendor relationships with employees/management.</a:t>
            </a:r>
          </a:p>
          <a:p>
            <a:pPr marL="0" indent="0">
              <a:buNone/>
            </a:pPr>
            <a:endParaRPr lang="en-US" dirty="0"/>
          </a:p>
          <a:p>
            <a:endParaRPr lang="en-US" dirty="0"/>
          </a:p>
        </p:txBody>
      </p:sp>
    </p:spTree>
    <p:extLst>
      <p:ext uri="{BB962C8B-B14F-4D97-AF65-F5344CB8AC3E}">
        <p14:creationId xmlns:p14="http://schemas.microsoft.com/office/powerpoint/2010/main" val="979702676"/>
      </p:ext>
    </p:extLst>
  </p:cSld>
  <p:clrMapOvr>
    <a:masterClrMapping/>
  </p:clrMapOvr>
  <p:transition xmlns:p14="http://schemas.microsoft.com/office/powerpoint/2010/main" spd="slow">
    <p:push dir="u"/>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Cash disbursements/expenditures – Where is the Risk?</a:t>
            </a:r>
          </a:p>
        </p:txBody>
      </p:sp>
      <p:sp>
        <p:nvSpPr>
          <p:cNvPr id="3" name="Content Placeholder 2"/>
          <p:cNvSpPr>
            <a:spLocks noGrp="1"/>
          </p:cNvSpPr>
          <p:nvPr>
            <p:ph idx="1"/>
          </p:nvPr>
        </p:nvSpPr>
        <p:spPr/>
        <p:txBody>
          <a:bodyPr>
            <a:normAutofit fontScale="92500" lnSpcReduction="20000"/>
          </a:bodyPr>
          <a:lstStyle/>
          <a:p>
            <a:r>
              <a:rPr lang="en-US" dirty="0"/>
              <a:t>Schools with more transactions and higher dollar amounts within the group of transactions.</a:t>
            </a:r>
          </a:p>
          <a:p>
            <a:pPr lvl="1"/>
            <a:r>
              <a:rPr lang="en-US" dirty="0"/>
              <a:t>Generally  a large high school carries more risk than a smaller K-3 elementary school.</a:t>
            </a:r>
          </a:p>
          <a:p>
            <a:r>
              <a:rPr lang="en-US" dirty="0"/>
              <a:t>Purchases of equipment and athletic supplies are generally riskier since the amounts may be high enough to trigger competitive quotes or bids. Also, equipment may trigger inventory requirements.</a:t>
            </a:r>
          </a:p>
          <a:p>
            <a:r>
              <a:rPr lang="en-US" dirty="0"/>
              <a:t>Schools with new principals and/or bookkeepers carry a special risk because of the possibility of a general lack of district-specific training or poor training.</a:t>
            </a:r>
          </a:p>
          <a:p>
            <a:r>
              <a:rPr lang="en-US" dirty="0"/>
              <a:t>Systems that are de-centralized are inherently more risky than systems that are centralized.</a:t>
            </a:r>
          </a:p>
          <a:p>
            <a:endParaRPr lang="en-US" dirty="0"/>
          </a:p>
        </p:txBody>
      </p:sp>
    </p:spTree>
    <p:extLst>
      <p:ext uri="{BB962C8B-B14F-4D97-AF65-F5344CB8AC3E}">
        <p14:creationId xmlns:p14="http://schemas.microsoft.com/office/powerpoint/2010/main" val="1261160188"/>
      </p:ext>
    </p:extLst>
  </p:cSld>
  <p:clrMapOvr>
    <a:masterClrMapping/>
  </p:clrMapOvr>
  <p:transition xmlns:p14="http://schemas.microsoft.com/office/powerpoint/2010/main" spd="slow">
    <p:push dir="u"/>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fade">
                                      <p:cBhvr>
                                        <p:cTn id="20" dur="500"/>
                                        <p:tgtEl>
                                          <p:spTgt spid="3">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fade">
                                      <p:cBhvr>
                                        <p:cTn id="25"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How to Identify Risks in the Control Cycle of Cash disbursements/expenditures</a:t>
            </a:r>
          </a:p>
        </p:txBody>
      </p:sp>
      <p:sp>
        <p:nvSpPr>
          <p:cNvPr id="3" name="Content Placeholder 2"/>
          <p:cNvSpPr>
            <a:spLocks noGrp="1"/>
          </p:cNvSpPr>
          <p:nvPr>
            <p:ph idx="1"/>
          </p:nvPr>
        </p:nvSpPr>
        <p:spPr/>
        <p:txBody>
          <a:bodyPr>
            <a:normAutofit lnSpcReduction="10000"/>
          </a:bodyPr>
          <a:lstStyle/>
          <a:p>
            <a:r>
              <a:rPr lang="en-US" dirty="0"/>
              <a:t>Prepare a chart showing each school, the average of expenditures by general area for the last two years, and a notation as to whether disbursements/expenditures are centralized at central office or de-centralized at each school.</a:t>
            </a:r>
          </a:p>
          <a:p>
            <a:r>
              <a:rPr lang="en-US" dirty="0"/>
              <a:t>Highlight any areas where you have experienced an embezzlement or other irregularity.</a:t>
            </a:r>
          </a:p>
          <a:p>
            <a:r>
              <a:rPr lang="en-US" dirty="0"/>
              <a:t>Using a consideration of where risks occur and taking into account the average dollar amount collected in each area and any de-centralized systems, pinpoint areas of concern.</a:t>
            </a:r>
          </a:p>
          <a:p>
            <a:endParaRPr lang="en-US" dirty="0"/>
          </a:p>
        </p:txBody>
      </p:sp>
    </p:spTree>
    <p:extLst>
      <p:ext uri="{BB962C8B-B14F-4D97-AF65-F5344CB8AC3E}">
        <p14:creationId xmlns:p14="http://schemas.microsoft.com/office/powerpoint/2010/main" val="3178745958"/>
      </p:ext>
    </p:extLst>
  </p:cSld>
  <p:clrMapOvr>
    <a:masterClrMapping/>
  </p:clrMapOvr>
  <p:transition xmlns:p14="http://schemas.microsoft.com/office/powerpoint/2010/main" spd="slow">
    <p:push dir="u"/>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Assessing Risk in the Control Cycle of Cash disbursements/expenditures</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4092514237"/>
              </p:ext>
            </p:extLst>
          </p:nvPr>
        </p:nvGraphicFramePr>
        <p:xfrm>
          <a:off x="800100" y="2080101"/>
          <a:ext cx="7543799" cy="3825240"/>
        </p:xfrm>
        <a:graphic>
          <a:graphicData uri="http://schemas.openxmlformats.org/drawingml/2006/table">
            <a:tbl>
              <a:tblPr/>
              <a:tblGrid>
                <a:gridCol w="1677931">
                  <a:extLst>
                    <a:ext uri="{9D8B030D-6E8A-4147-A177-3AD203B41FA5}">
                      <a16:colId xmlns:a16="http://schemas.microsoft.com/office/drawing/2014/main" xmlns="" val="20000"/>
                    </a:ext>
                  </a:extLst>
                </a:gridCol>
                <a:gridCol w="892692">
                  <a:extLst>
                    <a:ext uri="{9D8B030D-6E8A-4147-A177-3AD203B41FA5}">
                      <a16:colId xmlns:a16="http://schemas.microsoft.com/office/drawing/2014/main" xmlns="" val="20001"/>
                    </a:ext>
                  </a:extLst>
                </a:gridCol>
                <a:gridCol w="1019432">
                  <a:extLst>
                    <a:ext uri="{9D8B030D-6E8A-4147-A177-3AD203B41FA5}">
                      <a16:colId xmlns:a16="http://schemas.microsoft.com/office/drawing/2014/main" xmlns="" val="20002"/>
                    </a:ext>
                  </a:extLst>
                </a:gridCol>
                <a:gridCol w="1267402">
                  <a:extLst>
                    <a:ext uri="{9D8B030D-6E8A-4147-A177-3AD203B41FA5}">
                      <a16:colId xmlns:a16="http://schemas.microsoft.com/office/drawing/2014/main" xmlns="" val="20003"/>
                    </a:ext>
                  </a:extLst>
                </a:gridCol>
                <a:gridCol w="1474044">
                  <a:extLst>
                    <a:ext uri="{9D8B030D-6E8A-4147-A177-3AD203B41FA5}">
                      <a16:colId xmlns:a16="http://schemas.microsoft.com/office/drawing/2014/main" xmlns="" val="20004"/>
                    </a:ext>
                  </a:extLst>
                </a:gridCol>
                <a:gridCol w="1212298">
                  <a:extLst>
                    <a:ext uri="{9D8B030D-6E8A-4147-A177-3AD203B41FA5}">
                      <a16:colId xmlns:a16="http://schemas.microsoft.com/office/drawing/2014/main" xmlns="" val="20005"/>
                    </a:ext>
                  </a:extLst>
                </a:gridCol>
              </a:tblGrid>
              <a:tr h="228600">
                <a:tc gridSpan="2">
                  <a:txBody>
                    <a:bodyPr/>
                    <a:lstStyle/>
                    <a:p>
                      <a:pPr algn="l" fontAlgn="b"/>
                      <a:r>
                        <a:rPr lang="en-US" sz="1400" b="0" i="0" u="sng" strike="noStrike" dirty="0">
                          <a:solidFill>
                            <a:srgbClr val="000000"/>
                          </a:solidFill>
                          <a:effectLst/>
                          <a:latin typeface="Calibri"/>
                        </a:rPr>
                        <a:t>2-Year Average Expenditures by School</a:t>
                      </a:r>
                    </a:p>
                  </a:txBody>
                  <a:tcPr marL="7620" marR="7620" marT="7620" marB="0" anchor="b">
                    <a:lnL>
                      <a:noFill/>
                    </a:lnL>
                    <a:lnR>
                      <a:noFill/>
                    </a:lnR>
                    <a:lnT>
                      <a:noFill/>
                    </a:lnT>
                    <a:lnB>
                      <a:noFill/>
                    </a:lnB>
                  </a:tcPr>
                </a:tc>
                <a:tc hMerge="1">
                  <a:txBody>
                    <a:bodyPr/>
                    <a:lstStyle/>
                    <a:p>
                      <a:endParaRPr lang="en-US"/>
                    </a:p>
                  </a:txBody>
                  <a:tcPr/>
                </a:tc>
                <a:tc>
                  <a:txBody>
                    <a:bodyPr/>
                    <a:lstStyle/>
                    <a:p>
                      <a:pPr algn="l" fontAlgn="b"/>
                      <a:endParaRPr lang="en-US" sz="1400" b="0" i="0" u="none" strike="noStrike" dirty="0">
                        <a:solidFill>
                          <a:srgbClr val="000000"/>
                        </a:solidFill>
                        <a:effectLst/>
                        <a:latin typeface="Calibri"/>
                      </a:endParaRPr>
                    </a:p>
                  </a:txBody>
                  <a:tcPr marL="7620" marR="7620" marT="7620" marB="0" anchor="b">
                    <a:lnL>
                      <a:noFill/>
                    </a:lnL>
                    <a:lnR>
                      <a:noFill/>
                    </a:lnR>
                    <a:lnT>
                      <a:noFill/>
                    </a:lnT>
                    <a:lnB>
                      <a:noFill/>
                    </a:lnB>
                  </a:tcPr>
                </a:tc>
                <a:tc>
                  <a:txBody>
                    <a:bodyPr/>
                    <a:lstStyle/>
                    <a:p>
                      <a:pPr algn="l" fontAlgn="b"/>
                      <a:endParaRPr lang="en-US" sz="1400" b="0" i="0" u="none" strike="noStrike">
                        <a:solidFill>
                          <a:srgbClr val="000000"/>
                        </a:solidFill>
                        <a:effectLst/>
                        <a:latin typeface="Calibri"/>
                      </a:endParaRPr>
                    </a:p>
                  </a:txBody>
                  <a:tcPr marL="7620" marR="7620" marT="7620" marB="0" anchor="b">
                    <a:lnL>
                      <a:noFill/>
                    </a:lnL>
                    <a:lnR>
                      <a:noFill/>
                    </a:lnR>
                    <a:lnT>
                      <a:noFill/>
                    </a:lnT>
                    <a:lnB>
                      <a:noFill/>
                    </a:lnB>
                  </a:tcPr>
                </a:tc>
                <a:tc>
                  <a:txBody>
                    <a:bodyPr/>
                    <a:lstStyle/>
                    <a:p>
                      <a:pPr algn="l" fontAlgn="b"/>
                      <a:endParaRPr lang="en-US" sz="1400" b="0" i="0" u="none" strike="noStrike">
                        <a:solidFill>
                          <a:srgbClr val="000000"/>
                        </a:solidFill>
                        <a:effectLst/>
                        <a:latin typeface="Calibri"/>
                      </a:endParaRPr>
                    </a:p>
                  </a:txBody>
                  <a:tcPr marL="7620" marR="7620" marT="7620" marB="0" anchor="b">
                    <a:lnL>
                      <a:noFill/>
                    </a:lnL>
                    <a:lnR>
                      <a:noFill/>
                    </a:lnR>
                    <a:lnT>
                      <a:noFill/>
                    </a:lnT>
                    <a:lnB>
                      <a:noFill/>
                    </a:lnB>
                  </a:tcPr>
                </a:tc>
                <a:tc>
                  <a:txBody>
                    <a:bodyPr/>
                    <a:lstStyle/>
                    <a:p>
                      <a:pPr algn="l" fontAlgn="b"/>
                      <a:endParaRPr lang="en-US" sz="1400" b="0" i="0" u="none" strike="noStrike">
                        <a:solidFill>
                          <a:srgbClr val="000000"/>
                        </a:solidFill>
                        <a:effectLst/>
                        <a:latin typeface="Calibri"/>
                      </a:endParaRPr>
                    </a:p>
                  </a:txBody>
                  <a:tcPr marL="7620" marR="7620" marT="7620" marB="0" anchor="b">
                    <a:lnL>
                      <a:noFill/>
                    </a:lnL>
                    <a:lnR>
                      <a:noFill/>
                    </a:lnR>
                    <a:lnT>
                      <a:noFill/>
                    </a:lnT>
                    <a:lnB>
                      <a:noFill/>
                    </a:lnB>
                  </a:tcPr>
                </a:tc>
                <a:extLst>
                  <a:ext uri="{0D108BD9-81ED-4DB2-BD59-A6C34878D82A}">
                    <a16:rowId xmlns:a16="http://schemas.microsoft.com/office/drawing/2014/main" xmlns="" val="10000"/>
                  </a:ext>
                </a:extLst>
              </a:tr>
              <a:tr h="228600">
                <a:tc>
                  <a:txBody>
                    <a:bodyPr/>
                    <a:lstStyle/>
                    <a:p>
                      <a:pPr algn="l" fontAlgn="b"/>
                      <a:endParaRPr lang="en-US" sz="1400" b="0" i="0" u="none" strike="noStrike">
                        <a:solidFill>
                          <a:srgbClr val="000000"/>
                        </a:solidFill>
                        <a:effectLst/>
                        <a:latin typeface="Calibri"/>
                      </a:endParaRPr>
                    </a:p>
                  </a:txBody>
                  <a:tcPr marL="7620" marR="7620" marT="7620" marB="0" anchor="b">
                    <a:lnL>
                      <a:noFill/>
                    </a:lnL>
                    <a:lnR>
                      <a:noFill/>
                    </a:lnR>
                    <a:lnT>
                      <a:noFill/>
                    </a:lnT>
                    <a:lnB>
                      <a:noFill/>
                    </a:lnB>
                  </a:tcPr>
                </a:tc>
                <a:tc>
                  <a:txBody>
                    <a:bodyPr/>
                    <a:lstStyle/>
                    <a:p>
                      <a:pPr algn="l" fontAlgn="b"/>
                      <a:r>
                        <a:rPr lang="en-US" sz="1400" b="0" i="0" u="sng" strike="noStrike">
                          <a:solidFill>
                            <a:srgbClr val="000000"/>
                          </a:solidFill>
                          <a:effectLst/>
                          <a:latin typeface="Calibri"/>
                        </a:rPr>
                        <a:t>Elem School</a:t>
                      </a:r>
                    </a:p>
                  </a:txBody>
                  <a:tcPr marL="7620" marR="7620" marT="7620" marB="0" anchor="b">
                    <a:lnL>
                      <a:noFill/>
                    </a:lnL>
                    <a:lnR>
                      <a:noFill/>
                    </a:lnR>
                    <a:lnT>
                      <a:noFill/>
                    </a:lnT>
                    <a:lnB>
                      <a:noFill/>
                    </a:lnB>
                  </a:tcPr>
                </a:tc>
                <a:tc>
                  <a:txBody>
                    <a:bodyPr/>
                    <a:lstStyle/>
                    <a:p>
                      <a:pPr algn="l" fontAlgn="b"/>
                      <a:r>
                        <a:rPr lang="en-US" sz="1400" b="0" i="0" u="sng" strike="noStrike">
                          <a:solidFill>
                            <a:srgbClr val="000000"/>
                          </a:solidFill>
                          <a:effectLst/>
                          <a:latin typeface="Calibri"/>
                        </a:rPr>
                        <a:t>Elem School</a:t>
                      </a:r>
                    </a:p>
                  </a:txBody>
                  <a:tcPr marL="7620" marR="7620" marT="7620" marB="0" anchor="b">
                    <a:lnL>
                      <a:noFill/>
                    </a:lnL>
                    <a:lnR>
                      <a:noFill/>
                    </a:lnR>
                    <a:lnT>
                      <a:noFill/>
                    </a:lnT>
                    <a:lnB>
                      <a:noFill/>
                    </a:lnB>
                  </a:tcPr>
                </a:tc>
                <a:tc>
                  <a:txBody>
                    <a:bodyPr/>
                    <a:lstStyle/>
                    <a:p>
                      <a:pPr algn="l" fontAlgn="b"/>
                      <a:r>
                        <a:rPr lang="en-US" sz="1400" b="0" i="0" u="sng" strike="noStrike">
                          <a:solidFill>
                            <a:srgbClr val="000000"/>
                          </a:solidFill>
                          <a:effectLst/>
                          <a:latin typeface="Calibri"/>
                        </a:rPr>
                        <a:t>Middle School</a:t>
                      </a:r>
                    </a:p>
                  </a:txBody>
                  <a:tcPr marL="7620" marR="7620" marT="7620" marB="0" anchor="b">
                    <a:lnL>
                      <a:noFill/>
                    </a:lnL>
                    <a:lnR>
                      <a:noFill/>
                    </a:lnR>
                    <a:lnT>
                      <a:noFill/>
                    </a:lnT>
                    <a:lnB>
                      <a:noFill/>
                    </a:lnB>
                  </a:tcPr>
                </a:tc>
                <a:tc>
                  <a:txBody>
                    <a:bodyPr/>
                    <a:lstStyle/>
                    <a:p>
                      <a:pPr algn="l" fontAlgn="b"/>
                      <a:r>
                        <a:rPr lang="en-US" sz="1400" b="0" i="0" u="sng" strike="noStrike">
                          <a:solidFill>
                            <a:srgbClr val="000000"/>
                          </a:solidFill>
                          <a:effectLst/>
                          <a:latin typeface="Calibri"/>
                        </a:rPr>
                        <a:t>Junior High School</a:t>
                      </a:r>
                    </a:p>
                  </a:txBody>
                  <a:tcPr marL="7620" marR="7620" marT="7620" marB="0" anchor="b">
                    <a:lnL>
                      <a:noFill/>
                    </a:lnL>
                    <a:lnR>
                      <a:noFill/>
                    </a:lnR>
                    <a:lnT>
                      <a:noFill/>
                    </a:lnT>
                    <a:lnB>
                      <a:noFill/>
                    </a:lnB>
                  </a:tcPr>
                </a:tc>
                <a:tc>
                  <a:txBody>
                    <a:bodyPr/>
                    <a:lstStyle/>
                    <a:p>
                      <a:pPr algn="l" fontAlgn="b"/>
                      <a:r>
                        <a:rPr lang="en-US" sz="1400" b="0" i="0" u="sng" strike="noStrike">
                          <a:solidFill>
                            <a:srgbClr val="000000"/>
                          </a:solidFill>
                          <a:effectLst/>
                          <a:latin typeface="Calibri"/>
                        </a:rPr>
                        <a:t>High School</a:t>
                      </a:r>
                    </a:p>
                  </a:txBody>
                  <a:tcPr marL="7620" marR="7620" marT="7620" marB="0" anchor="b">
                    <a:lnL>
                      <a:noFill/>
                    </a:lnL>
                    <a:lnR>
                      <a:noFill/>
                    </a:lnR>
                    <a:lnT>
                      <a:noFill/>
                    </a:lnT>
                    <a:lnB>
                      <a:noFill/>
                    </a:lnB>
                  </a:tcPr>
                </a:tc>
                <a:extLst>
                  <a:ext uri="{0D108BD9-81ED-4DB2-BD59-A6C34878D82A}">
                    <a16:rowId xmlns:a16="http://schemas.microsoft.com/office/drawing/2014/main" xmlns="" val="10001"/>
                  </a:ext>
                </a:extLst>
              </a:tr>
              <a:tr h="228600">
                <a:tc>
                  <a:txBody>
                    <a:bodyPr/>
                    <a:lstStyle/>
                    <a:p>
                      <a:pPr algn="l" fontAlgn="b"/>
                      <a:endParaRPr lang="en-US" sz="1400" b="0" i="0" u="none" strike="noStrike">
                        <a:solidFill>
                          <a:srgbClr val="000000"/>
                        </a:solidFill>
                        <a:effectLst/>
                        <a:latin typeface="Calibri"/>
                      </a:endParaRPr>
                    </a:p>
                  </a:txBody>
                  <a:tcPr marL="7620" marR="7620" marT="7620" marB="0" anchor="b">
                    <a:lnL>
                      <a:noFill/>
                    </a:lnL>
                    <a:lnR>
                      <a:noFill/>
                    </a:lnR>
                    <a:lnT>
                      <a:noFill/>
                    </a:lnT>
                    <a:lnB>
                      <a:noFill/>
                    </a:lnB>
                  </a:tcPr>
                </a:tc>
                <a:tc>
                  <a:txBody>
                    <a:bodyPr/>
                    <a:lstStyle/>
                    <a:p>
                      <a:pPr algn="l" fontAlgn="b"/>
                      <a:r>
                        <a:rPr lang="en-US" sz="1400" b="0" i="0" u="sng" strike="noStrike">
                          <a:solidFill>
                            <a:srgbClr val="000000"/>
                          </a:solidFill>
                          <a:effectLst/>
                          <a:latin typeface="Calibri"/>
                        </a:rPr>
                        <a:t>Number 1</a:t>
                      </a:r>
                    </a:p>
                  </a:txBody>
                  <a:tcPr marL="7620" marR="7620" marT="7620" marB="0" anchor="b">
                    <a:lnL>
                      <a:noFill/>
                    </a:lnL>
                    <a:lnR>
                      <a:noFill/>
                    </a:lnR>
                    <a:lnT>
                      <a:noFill/>
                    </a:lnT>
                    <a:lnB>
                      <a:noFill/>
                    </a:lnB>
                  </a:tcPr>
                </a:tc>
                <a:tc>
                  <a:txBody>
                    <a:bodyPr/>
                    <a:lstStyle/>
                    <a:p>
                      <a:pPr algn="l" fontAlgn="b"/>
                      <a:r>
                        <a:rPr lang="en-US" sz="1400" b="0" i="0" u="sng" strike="noStrike">
                          <a:solidFill>
                            <a:srgbClr val="000000"/>
                          </a:solidFill>
                          <a:effectLst/>
                          <a:latin typeface="Calibri"/>
                        </a:rPr>
                        <a:t>Number 2</a:t>
                      </a:r>
                    </a:p>
                  </a:txBody>
                  <a:tcPr marL="7620" marR="7620" marT="7620" marB="0" anchor="b">
                    <a:lnL>
                      <a:noFill/>
                    </a:lnL>
                    <a:lnR>
                      <a:noFill/>
                    </a:lnR>
                    <a:lnT>
                      <a:noFill/>
                    </a:lnT>
                    <a:lnB>
                      <a:noFill/>
                    </a:lnB>
                  </a:tcPr>
                </a:tc>
                <a:tc>
                  <a:txBody>
                    <a:bodyPr/>
                    <a:lstStyle/>
                    <a:p>
                      <a:pPr algn="l" fontAlgn="b"/>
                      <a:r>
                        <a:rPr lang="en-US" sz="1400" b="0" i="0" u="sng" strike="noStrike">
                          <a:solidFill>
                            <a:srgbClr val="000000"/>
                          </a:solidFill>
                          <a:effectLst/>
                          <a:latin typeface="Calibri"/>
                        </a:rPr>
                        <a:t>Number 1</a:t>
                      </a:r>
                    </a:p>
                  </a:txBody>
                  <a:tcPr marL="7620" marR="7620" marT="7620" marB="0" anchor="b">
                    <a:lnL>
                      <a:noFill/>
                    </a:lnL>
                    <a:lnR>
                      <a:noFill/>
                    </a:lnR>
                    <a:lnT>
                      <a:noFill/>
                    </a:lnT>
                    <a:lnB>
                      <a:noFill/>
                    </a:lnB>
                  </a:tcPr>
                </a:tc>
                <a:tc>
                  <a:txBody>
                    <a:bodyPr/>
                    <a:lstStyle/>
                    <a:p>
                      <a:pPr algn="l" fontAlgn="b"/>
                      <a:r>
                        <a:rPr lang="en-US" sz="1400" b="0" i="0" u="sng" strike="noStrike">
                          <a:solidFill>
                            <a:srgbClr val="000000"/>
                          </a:solidFill>
                          <a:effectLst/>
                          <a:latin typeface="Calibri"/>
                        </a:rPr>
                        <a:t>Number 1</a:t>
                      </a:r>
                    </a:p>
                  </a:txBody>
                  <a:tcPr marL="7620" marR="7620" marT="7620" marB="0" anchor="b">
                    <a:lnL>
                      <a:noFill/>
                    </a:lnL>
                    <a:lnR>
                      <a:noFill/>
                    </a:lnR>
                    <a:lnT>
                      <a:noFill/>
                    </a:lnT>
                    <a:lnB>
                      <a:noFill/>
                    </a:lnB>
                  </a:tcPr>
                </a:tc>
                <a:tc>
                  <a:txBody>
                    <a:bodyPr/>
                    <a:lstStyle/>
                    <a:p>
                      <a:pPr algn="l" fontAlgn="b"/>
                      <a:r>
                        <a:rPr lang="en-US" sz="1400" b="0" i="0" u="sng" strike="noStrike">
                          <a:solidFill>
                            <a:srgbClr val="000000"/>
                          </a:solidFill>
                          <a:effectLst/>
                          <a:latin typeface="Calibri"/>
                        </a:rPr>
                        <a:t>Number 1</a:t>
                      </a:r>
                    </a:p>
                  </a:txBody>
                  <a:tcPr marL="7620" marR="7620" marT="7620" marB="0" anchor="b">
                    <a:lnL>
                      <a:noFill/>
                    </a:lnL>
                    <a:lnR>
                      <a:noFill/>
                    </a:lnR>
                    <a:lnT>
                      <a:noFill/>
                    </a:lnT>
                    <a:lnB>
                      <a:noFill/>
                    </a:lnB>
                  </a:tcPr>
                </a:tc>
                <a:extLst>
                  <a:ext uri="{0D108BD9-81ED-4DB2-BD59-A6C34878D82A}">
                    <a16:rowId xmlns:a16="http://schemas.microsoft.com/office/drawing/2014/main" xmlns="" val="10002"/>
                  </a:ext>
                </a:extLst>
              </a:tr>
              <a:tr h="228600">
                <a:tc>
                  <a:txBody>
                    <a:bodyPr/>
                    <a:lstStyle/>
                    <a:p>
                      <a:pPr algn="l" fontAlgn="b"/>
                      <a:r>
                        <a:rPr lang="en-US" sz="1400" b="0" i="0" u="none" strike="noStrike">
                          <a:solidFill>
                            <a:srgbClr val="000000"/>
                          </a:solidFill>
                          <a:effectLst/>
                          <a:latin typeface="Calibri"/>
                        </a:rPr>
                        <a:t>Athletic Supplies</a:t>
                      </a:r>
                    </a:p>
                  </a:txBody>
                  <a:tcPr marL="7620" marR="7620" marT="7620" marB="0" anchor="b">
                    <a:lnL>
                      <a:noFill/>
                    </a:lnL>
                    <a:lnR>
                      <a:noFill/>
                    </a:lnR>
                    <a:lnT>
                      <a:noFill/>
                    </a:lnT>
                    <a:lnB>
                      <a:noFill/>
                    </a:lnB>
                  </a:tcPr>
                </a:tc>
                <a:tc>
                  <a:txBody>
                    <a:bodyPr/>
                    <a:lstStyle/>
                    <a:p>
                      <a:pPr algn="l" fontAlgn="b"/>
                      <a:r>
                        <a:rPr lang="en-US" sz="1400" b="0" i="0" u="none" strike="noStrike">
                          <a:solidFill>
                            <a:srgbClr val="000000"/>
                          </a:solidFill>
                          <a:effectLst/>
                          <a:latin typeface="Calibri"/>
                        </a:rPr>
                        <a:t> $                 -   </a:t>
                      </a:r>
                    </a:p>
                  </a:txBody>
                  <a:tcPr marL="7620" marR="7620" marT="7620" marB="0" anchor="b">
                    <a:lnL>
                      <a:noFill/>
                    </a:lnL>
                    <a:lnR>
                      <a:noFill/>
                    </a:lnR>
                    <a:lnT>
                      <a:noFill/>
                    </a:lnT>
                    <a:lnB>
                      <a:noFill/>
                    </a:lnB>
                  </a:tcPr>
                </a:tc>
                <a:tc>
                  <a:txBody>
                    <a:bodyPr/>
                    <a:lstStyle/>
                    <a:p>
                      <a:pPr algn="l" fontAlgn="b"/>
                      <a:r>
                        <a:rPr lang="en-US" sz="1400" b="0" i="0" u="none" strike="noStrike">
                          <a:solidFill>
                            <a:srgbClr val="000000"/>
                          </a:solidFill>
                          <a:effectLst/>
                          <a:latin typeface="Calibri"/>
                        </a:rPr>
                        <a:t> $               -   </a:t>
                      </a:r>
                    </a:p>
                  </a:txBody>
                  <a:tcPr marL="7620" marR="7620" marT="7620" marB="0" anchor="b">
                    <a:lnL>
                      <a:noFill/>
                    </a:lnL>
                    <a:lnR>
                      <a:noFill/>
                    </a:lnR>
                    <a:lnT>
                      <a:noFill/>
                    </a:lnT>
                    <a:lnB>
                      <a:noFill/>
                    </a:lnB>
                  </a:tcPr>
                </a:tc>
                <a:tc>
                  <a:txBody>
                    <a:bodyPr/>
                    <a:lstStyle/>
                    <a:p>
                      <a:pPr algn="l" fontAlgn="b"/>
                      <a:r>
                        <a:rPr lang="en-US" sz="1400" b="0" i="0" u="none" strike="noStrike">
                          <a:solidFill>
                            <a:srgbClr val="000000"/>
                          </a:solidFill>
                          <a:effectLst/>
                          <a:latin typeface="Calibri"/>
                        </a:rPr>
                        <a:t> $           500.00 </a:t>
                      </a:r>
                    </a:p>
                  </a:txBody>
                  <a:tcPr marL="7620" marR="7620" marT="7620" marB="0" anchor="b">
                    <a:lnL>
                      <a:noFill/>
                    </a:lnL>
                    <a:lnR>
                      <a:noFill/>
                    </a:lnR>
                    <a:lnT>
                      <a:noFill/>
                    </a:lnT>
                    <a:lnB>
                      <a:noFill/>
                    </a:lnB>
                  </a:tcPr>
                </a:tc>
                <a:tc>
                  <a:txBody>
                    <a:bodyPr/>
                    <a:lstStyle/>
                    <a:p>
                      <a:pPr algn="l" fontAlgn="b"/>
                      <a:r>
                        <a:rPr lang="en-US" sz="1400" b="0" i="0" u="none" strike="noStrike">
                          <a:solidFill>
                            <a:srgbClr val="000000"/>
                          </a:solidFill>
                          <a:effectLst/>
                          <a:latin typeface="Calibri"/>
                        </a:rPr>
                        <a:t> $          17,500.00 </a:t>
                      </a:r>
                    </a:p>
                  </a:txBody>
                  <a:tcPr marL="7620" marR="7620" marT="7620" marB="0" anchor="b">
                    <a:lnL>
                      <a:noFill/>
                    </a:lnL>
                    <a:lnR>
                      <a:noFill/>
                    </a:lnR>
                    <a:lnT>
                      <a:noFill/>
                    </a:lnT>
                    <a:lnB>
                      <a:noFill/>
                    </a:lnB>
                  </a:tcPr>
                </a:tc>
                <a:tc>
                  <a:txBody>
                    <a:bodyPr/>
                    <a:lstStyle/>
                    <a:p>
                      <a:pPr algn="l" fontAlgn="b"/>
                      <a:r>
                        <a:rPr lang="en-US" sz="1400" b="0" i="0" u="none" strike="noStrike">
                          <a:solidFill>
                            <a:srgbClr val="000000"/>
                          </a:solidFill>
                          <a:effectLst/>
                          <a:latin typeface="Calibri"/>
                        </a:rPr>
                        <a:t> $    89,000.00 </a:t>
                      </a:r>
                    </a:p>
                  </a:txBody>
                  <a:tcPr marL="7620" marR="7620" marT="7620" marB="0" anchor="b">
                    <a:lnL>
                      <a:noFill/>
                    </a:lnL>
                    <a:lnR>
                      <a:noFill/>
                    </a:lnR>
                    <a:lnT>
                      <a:noFill/>
                    </a:lnT>
                    <a:lnB>
                      <a:noFill/>
                    </a:lnB>
                  </a:tcPr>
                </a:tc>
                <a:extLst>
                  <a:ext uri="{0D108BD9-81ED-4DB2-BD59-A6C34878D82A}">
                    <a16:rowId xmlns:a16="http://schemas.microsoft.com/office/drawing/2014/main" xmlns="" val="10003"/>
                  </a:ext>
                </a:extLst>
              </a:tr>
              <a:tr h="228600">
                <a:tc>
                  <a:txBody>
                    <a:bodyPr/>
                    <a:lstStyle/>
                    <a:p>
                      <a:pPr algn="l" fontAlgn="b"/>
                      <a:r>
                        <a:rPr lang="en-US" sz="1400" b="0" i="0" u="none" strike="noStrike">
                          <a:solidFill>
                            <a:srgbClr val="000000"/>
                          </a:solidFill>
                          <a:effectLst/>
                          <a:latin typeface="Calibri"/>
                        </a:rPr>
                        <a:t>Field Trip Expenditures</a:t>
                      </a:r>
                    </a:p>
                  </a:txBody>
                  <a:tcPr marL="7620" marR="7620" marT="7620" marB="0" anchor="b">
                    <a:lnL>
                      <a:noFill/>
                    </a:lnL>
                    <a:lnR>
                      <a:noFill/>
                    </a:lnR>
                    <a:lnT>
                      <a:noFill/>
                    </a:lnT>
                    <a:lnB>
                      <a:noFill/>
                    </a:lnB>
                  </a:tcPr>
                </a:tc>
                <a:tc>
                  <a:txBody>
                    <a:bodyPr/>
                    <a:lstStyle/>
                    <a:p>
                      <a:pPr algn="l" fontAlgn="b"/>
                      <a:r>
                        <a:rPr lang="en-US" sz="1400" b="0" i="0" u="none" strike="noStrike" dirty="0">
                          <a:solidFill>
                            <a:srgbClr val="000000"/>
                          </a:solidFill>
                          <a:effectLst/>
                          <a:latin typeface="Calibri"/>
                        </a:rPr>
                        <a:t> $6,300.00 </a:t>
                      </a:r>
                    </a:p>
                  </a:txBody>
                  <a:tcPr marL="7620" marR="7620" marT="7620" marB="0" anchor="b">
                    <a:lnL>
                      <a:noFill/>
                    </a:lnL>
                    <a:lnR>
                      <a:noFill/>
                    </a:lnR>
                    <a:lnT>
                      <a:noFill/>
                    </a:lnT>
                    <a:lnB>
                      <a:noFill/>
                    </a:lnB>
                  </a:tcPr>
                </a:tc>
                <a:tc>
                  <a:txBody>
                    <a:bodyPr/>
                    <a:lstStyle/>
                    <a:p>
                      <a:pPr algn="l" fontAlgn="b"/>
                      <a:r>
                        <a:rPr lang="en-US" sz="1400" b="0" i="0" u="none" strike="noStrike">
                          <a:solidFill>
                            <a:srgbClr val="000000"/>
                          </a:solidFill>
                          <a:effectLst/>
                          <a:latin typeface="Calibri"/>
                        </a:rPr>
                        <a:t> $  2,400.00 </a:t>
                      </a:r>
                    </a:p>
                  </a:txBody>
                  <a:tcPr marL="7620" marR="7620" marT="7620" marB="0" anchor="b">
                    <a:lnL>
                      <a:noFill/>
                    </a:lnL>
                    <a:lnR>
                      <a:noFill/>
                    </a:lnR>
                    <a:lnT>
                      <a:noFill/>
                    </a:lnT>
                    <a:lnB>
                      <a:noFill/>
                    </a:lnB>
                  </a:tcPr>
                </a:tc>
                <a:tc>
                  <a:txBody>
                    <a:bodyPr/>
                    <a:lstStyle/>
                    <a:p>
                      <a:pPr algn="l" fontAlgn="b"/>
                      <a:r>
                        <a:rPr lang="en-US" sz="1400" b="0" i="0" u="none" strike="noStrike">
                          <a:solidFill>
                            <a:srgbClr val="000000"/>
                          </a:solidFill>
                          <a:effectLst/>
                          <a:latin typeface="Calibri"/>
                        </a:rPr>
                        <a:t> $                     -   </a:t>
                      </a:r>
                    </a:p>
                  </a:txBody>
                  <a:tcPr marL="7620" marR="7620" marT="7620" marB="0" anchor="b">
                    <a:lnL>
                      <a:noFill/>
                    </a:lnL>
                    <a:lnR>
                      <a:noFill/>
                    </a:lnR>
                    <a:lnT>
                      <a:noFill/>
                    </a:lnT>
                    <a:lnB>
                      <a:noFill/>
                    </a:lnB>
                  </a:tcPr>
                </a:tc>
                <a:tc>
                  <a:txBody>
                    <a:bodyPr/>
                    <a:lstStyle/>
                    <a:p>
                      <a:pPr algn="l" fontAlgn="b"/>
                      <a:r>
                        <a:rPr lang="en-US" sz="1400" b="0" i="0" u="none" strike="noStrike">
                          <a:solidFill>
                            <a:srgbClr val="000000"/>
                          </a:solidFill>
                          <a:effectLst/>
                          <a:latin typeface="Calibri"/>
                        </a:rPr>
                        <a:t> $                          -   </a:t>
                      </a:r>
                    </a:p>
                  </a:txBody>
                  <a:tcPr marL="7620" marR="7620" marT="7620" marB="0" anchor="b">
                    <a:lnL>
                      <a:noFill/>
                    </a:lnL>
                    <a:lnR>
                      <a:noFill/>
                    </a:lnR>
                    <a:lnT>
                      <a:noFill/>
                    </a:lnT>
                    <a:lnB>
                      <a:noFill/>
                    </a:lnB>
                  </a:tcPr>
                </a:tc>
                <a:tc>
                  <a:txBody>
                    <a:bodyPr/>
                    <a:lstStyle/>
                    <a:p>
                      <a:pPr algn="l" fontAlgn="b"/>
                      <a:r>
                        <a:rPr lang="en-US" sz="1400" b="0" i="0" u="none" strike="noStrike">
                          <a:solidFill>
                            <a:srgbClr val="000000"/>
                          </a:solidFill>
                          <a:effectLst/>
                          <a:latin typeface="Calibri"/>
                        </a:rPr>
                        <a:t> $                    -   </a:t>
                      </a:r>
                    </a:p>
                  </a:txBody>
                  <a:tcPr marL="7620" marR="7620" marT="7620" marB="0" anchor="b">
                    <a:lnL>
                      <a:noFill/>
                    </a:lnL>
                    <a:lnR>
                      <a:noFill/>
                    </a:lnR>
                    <a:lnT>
                      <a:noFill/>
                    </a:lnT>
                    <a:lnB>
                      <a:noFill/>
                    </a:lnB>
                  </a:tcPr>
                </a:tc>
                <a:extLst>
                  <a:ext uri="{0D108BD9-81ED-4DB2-BD59-A6C34878D82A}">
                    <a16:rowId xmlns:a16="http://schemas.microsoft.com/office/drawing/2014/main" xmlns="" val="10004"/>
                  </a:ext>
                </a:extLst>
              </a:tr>
              <a:tr h="228600">
                <a:tc>
                  <a:txBody>
                    <a:bodyPr/>
                    <a:lstStyle/>
                    <a:p>
                      <a:pPr algn="l" fontAlgn="b"/>
                      <a:r>
                        <a:rPr lang="en-US" sz="1400" b="0" i="0" u="none" strike="noStrike">
                          <a:solidFill>
                            <a:srgbClr val="000000"/>
                          </a:solidFill>
                          <a:effectLst/>
                          <a:latin typeface="Calibri"/>
                        </a:rPr>
                        <a:t>Athletic Travel</a:t>
                      </a:r>
                    </a:p>
                  </a:txBody>
                  <a:tcPr marL="7620" marR="7620" marT="7620" marB="0" anchor="b">
                    <a:lnL>
                      <a:noFill/>
                    </a:lnL>
                    <a:lnR>
                      <a:noFill/>
                    </a:lnR>
                    <a:lnT>
                      <a:noFill/>
                    </a:lnT>
                    <a:lnB>
                      <a:noFill/>
                    </a:lnB>
                  </a:tcPr>
                </a:tc>
                <a:tc>
                  <a:txBody>
                    <a:bodyPr/>
                    <a:lstStyle/>
                    <a:p>
                      <a:pPr algn="l" fontAlgn="b"/>
                      <a:r>
                        <a:rPr lang="en-US" sz="1400" b="0" i="0" u="none" strike="noStrike">
                          <a:solidFill>
                            <a:srgbClr val="000000"/>
                          </a:solidFill>
                          <a:effectLst/>
                          <a:latin typeface="Calibri"/>
                        </a:rPr>
                        <a:t> $                 -   </a:t>
                      </a:r>
                    </a:p>
                  </a:txBody>
                  <a:tcPr marL="7620" marR="7620" marT="7620" marB="0" anchor="b">
                    <a:lnL>
                      <a:noFill/>
                    </a:lnL>
                    <a:lnR>
                      <a:noFill/>
                    </a:lnR>
                    <a:lnT>
                      <a:noFill/>
                    </a:lnT>
                    <a:lnB>
                      <a:noFill/>
                    </a:lnB>
                  </a:tcPr>
                </a:tc>
                <a:tc>
                  <a:txBody>
                    <a:bodyPr/>
                    <a:lstStyle/>
                    <a:p>
                      <a:pPr algn="l" fontAlgn="b"/>
                      <a:r>
                        <a:rPr lang="en-US" sz="1400" b="0" i="0" u="none" strike="noStrike">
                          <a:solidFill>
                            <a:srgbClr val="000000"/>
                          </a:solidFill>
                          <a:effectLst/>
                          <a:latin typeface="Calibri"/>
                        </a:rPr>
                        <a:t> $               -   </a:t>
                      </a:r>
                    </a:p>
                  </a:txBody>
                  <a:tcPr marL="7620" marR="7620" marT="7620" marB="0" anchor="b">
                    <a:lnL>
                      <a:noFill/>
                    </a:lnL>
                    <a:lnR>
                      <a:noFill/>
                    </a:lnR>
                    <a:lnT>
                      <a:noFill/>
                    </a:lnT>
                    <a:lnB>
                      <a:noFill/>
                    </a:lnB>
                  </a:tcPr>
                </a:tc>
                <a:tc>
                  <a:txBody>
                    <a:bodyPr/>
                    <a:lstStyle/>
                    <a:p>
                      <a:pPr algn="l" fontAlgn="b"/>
                      <a:r>
                        <a:rPr lang="en-US" sz="1400" b="0" i="0" u="none" strike="noStrike">
                          <a:solidFill>
                            <a:srgbClr val="000000"/>
                          </a:solidFill>
                          <a:effectLst/>
                          <a:latin typeface="Calibri"/>
                        </a:rPr>
                        <a:t> $           750.00 </a:t>
                      </a:r>
                    </a:p>
                  </a:txBody>
                  <a:tcPr marL="7620" marR="7620" marT="7620" marB="0" anchor="b">
                    <a:lnL>
                      <a:noFill/>
                    </a:lnL>
                    <a:lnR>
                      <a:noFill/>
                    </a:lnR>
                    <a:lnT>
                      <a:noFill/>
                    </a:lnT>
                    <a:lnB>
                      <a:noFill/>
                    </a:lnB>
                  </a:tcPr>
                </a:tc>
                <a:tc>
                  <a:txBody>
                    <a:bodyPr/>
                    <a:lstStyle/>
                    <a:p>
                      <a:pPr algn="l" fontAlgn="b"/>
                      <a:r>
                        <a:rPr lang="en-US" sz="1400" b="0" i="0" u="none" strike="noStrike">
                          <a:solidFill>
                            <a:srgbClr val="000000"/>
                          </a:solidFill>
                          <a:effectLst/>
                          <a:latin typeface="Calibri"/>
                        </a:rPr>
                        <a:t> $             3,500.00 </a:t>
                      </a:r>
                    </a:p>
                  </a:txBody>
                  <a:tcPr marL="7620" marR="7620" marT="7620" marB="0" anchor="b">
                    <a:lnL>
                      <a:noFill/>
                    </a:lnL>
                    <a:lnR>
                      <a:noFill/>
                    </a:lnR>
                    <a:lnT>
                      <a:noFill/>
                    </a:lnT>
                    <a:lnB>
                      <a:noFill/>
                    </a:lnB>
                  </a:tcPr>
                </a:tc>
                <a:tc>
                  <a:txBody>
                    <a:bodyPr/>
                    <a:lstStyle/>
                    <a:p>
                      <a:pPr algn="l" fontAlgn="b"/>
                      <a:r>
                        <a:rPr lang="en-US" sz="1400" b="0" i="0" u="none" strike="noStrike">
                          <a:solidFill>
                            <a:srgbClr val="000000"/>
                          </a:solidFill>
                          <a:effectLst/>
                          <a:latin typeface="Calibri"/>
                        </a:rPr>
                        <a:t> $    19,000.00 </a:t>
                      </a:r>
                    </a:p>
                  </a:txBody>
                  <a:tcPr marL="7620" marR="7620" marT="7620" marB="0" anchor="b">
                    <a:lnL>
                      <a:noFill/>
                    </a:lnL>
                    <a:lnR>
                      <a:noFill/>
                    </a:lnR>
                    <a:lnT>
                      <a:noFill/>
                    </a:lnT>
                    <a:lnB>
                      <a:noFill/>
                    </a:lnB>
                  </a:tcPr>
                </a:tc>
                <a:extLst>
                  <a:ext uri="{0D108BD9-81ED-4DB2-BD59-A6C34878D82A}">
                    <a16:rowId xmlns:a16="http://schemas.microsoft.com/office/drawing/2014/main" xmlns="" val="10005"/>
                  </a:ext>
                </a:extLst>
              </a:tr>
              <a:tr h="228600">
                <a:tc>
                  <a:txBody>
                    <a:bodyPr/>
                    <a:lstStyle/>
                    <a:p>
                      <a:pPr algn="l" fontAlgn="b"/>
                      <a:r>
                        <a:rPr lang="en-US" sz="1400" b="0" i="0" u="none" strike="noStrike">
                          <a:solidFill>
                            <a:srgbClr val="000000"/>
                          </a:solidFill>
                          <a:effectLst/>
                          <a:latin typeface="Calibri"/>
                        </a:rPr>
                        <a:t>Instructional Supplies</a:t>
                      </a:r>
                    </a:p>
                  </a:txBody>
                  <a:tcPr marL="7620" marR="7620" marT="7620" marB="0" anchor="b">
                    <a:lnL>
                      <a:noFill/>
                    </a:lnL>
                    <a:lnR>
                      <a:noFill/>
                    </a:lnR>
                    <a:lnT>
                      <a:noFill/>
                    </a:lnT>
                    <a:lnB>
                      <a:noFill/>
                    </a:lnB>
                  </a:tcPr>
                </a:tc>
                <a:tc>
                  <a:txBody>
                    <a:bodyPr/>
                    <a:lstStyle/>
                    <a:p>
                      <a:pPr algn="l" fontAlgn="b"/>
                      <a:r>
                        <a:rPr lang="en-US" sz="1400" b="0" i="0" u="none" strike="noStrike" dirty="0">
                          <a:solidFill>
                            <a:srgbClr val="000000"/>
                          </a:solidFill>
                          <a:effectLst/>
                          <a:latin typeface="Calibri"/>
                        </a:rPr>
                        <a:t> $500.00 </a:t>
                      </a:r>
                    </a:p>
                  </a:txBody>
                  <a:tcPr marL="7620" marR="7620" marT="7620" marB="0" anchor="b">
                    <a:lnL>
                      <a:noFill/>
                    </a:lnL>
                    <a:lnR>
                      <a:noFill/>
                    </a:lnR>
                    <a:lnT>
                      <a:noFill/>
                    </a:lnT>
                    <a:lnB>
                      <a:noFill/>
                    </a:lnB>
                  </a:tcPr>
                </a:tc>
                <a:tc>
                  <a:txBody>
                    <a:bodyPr/>
                    <a:lstStyle/>
                    <a:p>
                      <a:pPr algn="l" fontAlgn="b"/>
                      <a:r>
                        <a:rPr lang="en-US" sz="1400" b="0" i="0" u="none" strike="noStrike">
                          <a:solidFill>
                            <a:srgbClr val="000000"/>
                          </a:solidFill>
                          <a:effectLst/>
                          <a:latin typeface="Calibri"/>
                        </a:rPr>
                        <a:t> $     500.00 </a:t>
                      </a:r>
                    </a:p>
                  </a:txBody>
                  <a:tcPr marL="7620" marR="7620" marT="7620" marB="0" anchor="b">
                    <a:lnL>
                      <a:noFill/>
                    </a:lnL>
                    <a:lnR>
                      <a:noFill/>
                    </a:lnR>
                    <a:lnT>
                      <a:noFill/>
                    </a:lnT>
                    <a:lnB>
                      <a:noFill/>
                    </a:lnB>
                  </a:tcPr>
                </a:tc>
                <a:tc>
                  <a:txBody>
                    <a:bodyPr/>
                    <a:lstStyle/>
                    <a:p>
                      <a:pPr algn="l" fontAlgn="b"/>
                      <a:r>
                        <a:rPr lang="en-US" sz="1400" b="0" i="0" u="none" strike="noStrike">
                          <a:solidFill>
                            <a:srgbClr val="000000"/>
                          </a:solidFill>
                          <a:effectLst/>
                          <a:latin typeface="Calibri"/>
                        </a:rPr>
                        <a:t> $        1,000.00 </a:t>
                      </a:r>
                    </a:p>
                  </a:txBody>
                  <a:tcPr marL="7620" marR="7620" marT="7620" marB="0" anchor="b">
                    <a:lnL>
                      <a:noFill/>
                    </a:lnL>
                    <a:lnR>
                      <a:noFill/>
                    </a:lnR>
                    <a:lnT>
                      <a:noFill/>
                    </a:lnT>
                    <a:lnB>
                      <a:noFill/>
                    </a:lnB>
                  </a:tcPr>
                </a:tc>
                <a:tc>
                  <a:txBody>
                    <a:bodyPr/>
                    <a:lstStyle/>
                    <a:p>
                      <a:pPr algn="l" fontAlgn="b"/>
                      <a:r>
                        <a:rPr lang="en-US" sz="1400" b="0" i="0" u="none" strike="noStrike">
                          <a:solidFill>
                            <a:srgbClr val="000000"/>
                          </a:solidFill>
                          <a:effectLst/>
                          <a:latin typeface="Calibri"/>
                        </a:rPr>
                        <a:t> $             1,500.00 </a:t>
                      </a:r>
                    </a:p>
                  </a:txBody>
                  <a:tcPr marL="7620" marR="7620" marT="7620" marB="0" anchor="b">
                    <a:lnL>
                      <a:noFill/>
                    </a:lnL>
                    <a:lnR>
                      <a:noFill/>
                    </a:lnR>
                    <a:lnT>
                      <a:noFill/>
                    </a:lnT>
                    <a:lnB>
                      <a:noFill/>
                    </a:lnB>
                  </a:tcPr>
                </a:tc>
                <a:tc>
                  <a:txBody>
                    <a:bodyPr/>
                    <a:lstStyle/>
                    <a:p>
                      <a:pPr algn="l" fontAlgn="b"/>
                      <a:r>
                        <a:rPr lang="en-US" sz="1400" b="0" i="0" u="none" strike="noStrike">
                          <a:solidFill>
                            <a:srgbClr val="000000"/>
                          </a:solidFill>
                          <a:effectLst/>
                          <a:latin typeface="Calibri"/>
                        </a:rPr>
                        <a:t> $      3,500.00 </a:t>
                      </a:r>
                    </a:p>
                  </a:txBody>
                  <a:tcPr marL="7620" marR="7620" marT="7620" marB="0" anchor="b">
                    <a:lnL>
                      <a:noFill/>
                    </a:lnL>
                    <a:lnR>
                      <a:noFill/>
                    </a:lnR>
                    <a:lnT>
                      <a:noFill/>
                    </a:lnT>
                    <a:lnB>
                      <a:noFill/>
                    </a:lnB>
                  </a:tcPr>
                </a:tc>
                <a:extLst>
                  <a:ext uri="{0D108BD9-81ED-4DB2-BD59-A6C34878D82A}">
                    <a16:rowId xmlns:a16="http://schemas.microsoft.com/office/drawing/2014/main" xmlns="" val="10006"/>
                  </a:ext>
                </a:extLst>
              </a:tr>
              <a:tr h="228600">
                <a:tc>
                  <a:txBody>
                    <a:bodyPr/>
                    <a:lstStyle/>
                    <a:p>
                      <a:pPr algn="l" fontAlgn="b"/>
                      <a:r>
                        <a:rPr lang="en-US" sz="1400" b="0" i="0" u="none" strike="noStrike">
                          <a:solidFill>
                            <a:srgbClr val="000000"/>
                          </a:solidFill>
                          <a:effectLst/>
                          <a:latin typeface="Calibri"/>
                        </a:rPr>
                        <a:t>Office Supplies</a:t>
                      </a:r>
                    </a:p>
                  </a:txBody>
                  <a:tcPr marL="7620" marR="7620" marT="7620" marB="0" anchor="b">
                    <a:lnL>
                      <a:noFill/>
                    </a:lnL>
                    <a:lnR>
                      <a:noFill/>
                    </a:lnR>
                    <a:lnT>
                      <a:noFill/>
                    </a:lnT>
                    <a:lnB>
                      <a:noFill/>
                    </a:lnB>
                  </a:tcPr>
                </a:tc>
                <a:tc>
                  <a:txBody>
                    <a:bodyPr/>
                    <a:lstStyle/>
                    <a:p>
                      <a:pPr algn="l" fontAlgn="b"/>
                      <a:r>
                        <a:rPr lang="en-US" sz="1400" b="0" i="0" u="none" strike="noStrike" dirty="0">
                          <a:solidFill>
                            <a:srgbClr val="000000"/>
                          </a:solidFill>
                          <a:effectLst/>
                          <a:latin typeface="Calibri"/>
                        </a:rPr>
                        <a:t> $320.00 </a:t>
                      </a:r>
                    </a:p>
                  </a:txBody>
                  <a:tcPr marL="7620" marR="7620" marT="7620" marB="0" anchor="b">
                    <a:lnL>
                      <a:noFill/>
                    </a:lnL>
                    <a:lnR>
                      <a:noFill/>
                    </a:lnR>
                    <a:lnT>
                      <a:noFill/>
                    </a:lnT>
                    <a:lnB>
                      <a:noFill/>
                    </a:lnB>
                  </a:tcPr>
                </a:tc>
                <a:tc>
                  <a:txBody>
                    <a:bodyPr/>
                    <a:lstStyle/>
                    <a:p>
                      <a:pPr algn="l" fontAlgn="b"/>
                      <a:r>
                        <a:rPr lang="en-US" sz="1400" b="0" i="0" u="none" strike="noStrike">
                          <a:solidFill>
                            <a:srgbClr val="000000"/>
                          </a:solidFill>
                          <a:effectLst/>
                          <a:latin typeface="Calibri"/>
                        </a:rPr>
                        <a:t> $     150.00 </a:t>
                      </a:r>
                    </a:p>
                  </a:txBody>
                  <a:tcPr marL="7620" marR="7620" marT="7620" marB="0" anchor="b">
                    <a:lnL>
                      <a:noFill/>
                    </a:lnL>
                    <a:lnR>
                      <a:noFill/>
                    </a:lnR>
                    <a:lnT>
                      <a:noFill/>
                    </a:lnT>
                    <a:lnB>
                      <a:noFill/>
                    </a:lnB>
                  </a:tcPr>
                </a:tc>
                <a:tc>
                  <a:txBody>
                    <a:bodyPr/>
                    <a:lstStyle/>
                    <a:p>
                      <a:pPr algn="l" fontAlgn="b"/>
                      <a:r>
                        <a:rPr lang="en-US" sz="1400" b="0" i="0" u="none" strike="noStrike">
                          <a:solidFill>
                            <a:srgbClr val="000000"/>
                          </a:solidFill>
                          <a:effectLst/>
                          <a:latin typeface="Calibri"/>
                        </a:rPr>
                        <a:t> $           335.00 </a:t>
                      </a:r>
                    </a:p>
                  </a:txBody>
                  <a:tcPr marL="7620" marR="7620" marT="7620" marB="0" anchor="b">
                    <a:lnL>
                      <a:noFill/>
                    </a:lnL>
                    <a:lnR>
                      <a:noFill/>
                    </a:lnR>
                    <a:lnT>
                      <a:noFill/>
                    </a:lnT>
                    <a:lnB>
                      <a:noFill/>
                    </a:lnB>
                  </a:tcPr>
                </a:tc>
                <a:tc>
                  <a:txBody>
                    <a:bodyPr/>
                    <a:lstStyle/>
                    <a:p>
                      <a:pPr algn="l" fontAlgn="b"/>
                      <a:r>
                        <a:rPr lang="en-US" sz="1400" b="0" i="0" u="none" strike="noStrike">
                          <a:solidFill>
                            <a:srgbClr val="000000"/>
                          </a:solidFill>
                          <a:effectLst/>
                          <a:latin typeface="Calibri"/>
                        </a:rPr>
                        <a:t> $             1,750.00 </a:t>
                      </a:r>
                    </a:p>
                  </a:txBody>
                  <a:tcPr marL="7620" marR="7620" marT="7620" marB="0" anchor="b">
                    <a:lnL>
                      <a:noFill/>
                    </a:lnL>
                    <a:lnR>
                      <a:noFill/>
                    </a:lnR>
                    <a:lnT>
                      <a:noFill/>
                    </a:lnT>
                    <a:lnB>
                      <a:noFill/>
                    </a:lnB>
                  </a:tcPr>
                </a:tc>
                <a:tc>
                  <a:txBody>
                    <a:bodyPr/>
                    <a:lstStyle/>
                    <a:p>
                      <a:pPr algn="l" fontAlgn="b"/>
                      <a:r>
                        <a:rPr lang="en-US" sz="1400" b="0" i="0" u="none" strike="noStrike">
                          <a:solidFill>
                            <a:srgbClr val="000000"/>
                          </a:solidFill>
                          <a:effectLst/>
                          <a:latin typeface="Calibri"/>
                        </a:rPr>
                        <a:t> $      4,500.00 </a:t>
                      </a:r>
                    </a:p>
                  </a:txBody>
                  <a:tcPr marL="7620" marR="7620" marT="7620" marB="0" anchor="b">
                    <a:lnL>
                      <a:noFill/>
                    </a:lnL>
                    <a:lnR>
                      <a:noFill/>
                    </a:lnR>
                    <a:lnT>
                      <a:noFill/>
                    </a:lnT>
                    <a:lnB>
                      <a:noFill/>
                    </a:lnB>
                  </a:tcPr>
                </a:tc>
                <a:extLst>
                  <a:ext uri="{0D108BD9-81ED-4DB2-BD59-A6C34878D82A}">
                    <a16:rowId xmlns:a16="http://schemas.microsoft.com/office/drawing/2014/main" xmlns="" val="10007"/>
                  </a:ext>
                </a:extLst>
              </a:tr>
              <a:tr h="228600">
                <a:tc>
                  <a:txBody>
                    <a:bodyPr/>
                    <a:lstStyle/>
                    <a:p>
                      <a:pPr algn="l" fontAlgn="b"/>
                      <a:r>
                        <a:rPr lang="en-US" sz="1400" b="0" i="0" u="none" strike="noStrike">
                          <a:solidFill>
                            <a:srgbClr val="000000"/>
                          </a:solidFill>
                          <a:effectLst/>
                          <a:latin typeface="Calibri"/>
                        </a:rPr>
                        <a:t>Misc. Supplies</a:t>
                      </a:r>
                    </a:p>
                  </a:txBody>
                  <a:tcPr marL="7620" marR="7620" marT="7620" marB="0" anchor="b">
                    <a:lnL>
                      <a:noFill/>
                    </a:lnL>
                    <a:lnR>
                      <a:noFill/>
                    </a:lnR>
                    <a:lnT>
                      <a:noFill/>
                    </a:lnT>
                    <a:lnB>
                      <a:noFill/>
                    </a:lnB>
                  </a:tcPr>
                </a:tc>
                <a:tc>
                  <a:txBody>
                    <a:bodyPr/>
                    <a:lstStyle/>
                    <a:p>
                      <a:pPr algn="l" fontAlgn="b"/>
                      <a:r>
                        <a:rPr lang="en-US" sz="1400" b="0" i="0" u="none" strike="noStrike">
                          <a:solidFill>
                            <a:srgbClr val="000000"/>
                          </a:solidFill>
                          <a:effectLst/>
                          <a:latin typeface="Calibri"/>
                        </a:rPr>
                        <a:t> $                 -   </a:t>
                      </a:r>
                    </a:p>
                  </a:txBody>
                  <a:tcPr marL="7620" marR="7620" marT="7620" marB="0" anchor="b">
                    <a:lnL>
                      <a:noFill/>
                    </a:lnL>
                    <a:lnR>
                      <a:noFill/>
                    </a:lnR>
                    <a:lnT>
                      <a:noFill/>
                    </a:lnT>
                    <a:lnB>
                      <a:noFill/>
                    </a:lnB>
                  </a:tcPr>
                </a:tc>
                <a:tc>
                  <a:txBody>
                    <a:bodyPr/>
                    <a:lstStyle/>
                    <a:p>
                      <a:pPr algn="l" fontAlgn="b"/>
                      <a:r>
                        <a:rPr lang="en-US" sz="1400" b="0" i="0" u="none" strike="noStrike">
                          <a:solidFill>
                            <a:srgbClr val="000000"/>
                          </a:solidFill>
                          <a:effectLst/>
                          <a:latin typeface="Calibri"/>
                        </a:rPr>
                        <a:t> $               -   </a:t>
                      </a:r>
                    </a:p>
                  </a:txBody>
                  <a:tcPr marL="7620" marR="7620" marT="7620" marB="0" anchor="b">
                    <a:lnL>
                      <a:noFill/>
                    </a:lnL>
                    <a:lnR>
                      <a:noFill/>
                    </a:lnR>
                    <a:lnT>
                      <a:noFill/>
                    </a:lnT>
                    <a:lnB>
                      <a:noFill/>
                    </a:lnB>
                  </a:tcPr>
                </a:tc>
                <a:tc>
                  <a:txBody>
                    <a:bodyPr/>
                    <a:lstStyle/>
                    <a:p>
                      <a:pPr algn="l" fontAlgn="b"/>
                      <a:r>
                        <a:rPr lang="en-US" sz="1400" b="0" i="0" u="none" strike="noStrike">
                          <a:solidFill>
                            <a:srgbClr val="000000"/>
                          </a:solidFill>
                          <a:effectLst/>
                          <a:latin typeface="Calibri"/>
                        </a:rPr>
                        <a:t> $                     -   </a:t>
                      </a:r>
                    </a:p>
                  </a:txBody>
                  <a:tcPr marL="7620" marR="7620" marT="7620" marB="0" anchor="b">
                    <a:lnL>
                      <a:noFill/>
                    </a:lnL>
                    <a:lnR>
                      <a:noFill/>
                    </a:lnR>
                    <a:lnT>
                      <a:noFill/>
                    </a:lnT>
                    <a:lnB>
                      <a:noFill/>
                    </a:lnB>
                  </a:tcPr>
                </a:tc>
                <a:tc>
                  <a:txBody>
                    <a:bodyPr/>
                    <a:lstStyle/>
                    <a:p>
                      <a:pPr algn="l" fontAlgn="b"/>
                      <a:r>
                        <a:rPr lang="en-US" sz="1400" b="0" i="0" u="none" strike="noStrike">
                          <a:solidFill>
                            <a:srgbClr val="000000"/>
                          </a:solidFill>
                          <a:effectLst/>
                          <a:latin typeface="Calibri"/>
                        </a:rPr>
                        <a:t> $                          -   </a:t>
                      </a:r>
                    </a:p>
                  </a:txBody>
                  <a:tcPr marL="7620" marR="7620" marT="7620" marB="0" anchor="b">
                    <a:lnL>
                      <a:noFill/>
                    </a:lnL>
                    <a:lnR>
                      <a:noFill/>
                    </a:lnR>
                    <a:lnT>
                      <a:noFill/>
                    </a:lnT>
                    <a:lnB>
                      <a:noFill/>
                    </a:lnB>
                  </a:tcPr>
                </a:tc>
                <a:tc>
                  <a:txBody>
                    <a:bodyPr/>
                    <a:lstStyle/>
                    <a:p>
                      <a:pPr algn="l" fontAlgn="b"/>
                      <a:r>
                        <a:rPr lang="en-US" sz="1400" b="0" i="0" u="none" strike="noStrike">
                          <a:solidFill>
                            <a:srgbClr val="000000"/>
                          </a:solidFill>
                          <a:effectLst/>
                          <a:latin typeface="Calibri"/>
                        </a:rPr>
                        <a:t> $    98,000.00 </a:t>
                      </a:r>
                    </a:p>
                  </a:txBody>
                  <a:tcPr marL="7620" marR="7620" marT="7620" marB="0" anchor="b">
                    <a:lnL>
                      <a:noFill/>
                    </a:lnL>
                    <a:lnR>
                      <a:noFill/>
                    </a:lnR>
                    <a:lnT>
                      <a:noFill/>
                    </a:lnT>
                    <a:lnB>
                      <a:noFill/>
                    </a:lnB>
                  </a:tcPr>
                </a:tc>
                <a:extLst>
                  <a:ext uri="{0D108BD9-81ED-4DB2-BD59-A6C34878D82A}">
                    <a16:rowId xmlns:a16="http://schemas.microsoft.com/office/drawing/2014/main" xmlns="" val="10008"/>
                  </a:ext>
                </a:extLst>
              </a:tr>
              <a:tr h="228600">
                <a:tc>
                  <a:txBody>
                    <a:bodyPr/>
                    <a:lstStyle/>
                    <a:p>
                      <a:pPr algn="l" fontAlgn="b"/>
                      <a:r>
                        <a:rPr lang="en-US" sz="1400" b="0" i="0" u="none" strike="noStrike">
                          <a:solidFill>
                            <a:srgbClr val="000000"/>
                          </a:solidFill>
                          <a:effectLst/>
                          <a:latin typeface="Calibri"/>
                        </a:rPr>
                        <a:t>Club Registration Fees</a:t>
                      </a:r>
                    </a:p>
                  </a:txBody>
                  <a:tcPr marL="7620" marR="7620" marT="7620" marB="0" anchor="b">
                    <a:lnL>
                      <a:noFill/>
                    </a:lnL>
                    <a:lnR>
                      <a:noFill/>
                    </a:lnR>
                    <a:lnT>
                      <a:noFill/>
                    </a:lnT>
                    <a:lnB>
                      <a:noFill/>
                    </a:lnB>
                  </a:tcPr>
                </a:tc>
                <a:tc>
                  <a:txBody>
                    <a:bodyPr/>
                    <a:lstStyle/>
                    <a:p>
                      <a:pPr algn="l" fontAlgn="b"/>
                      <a:r>
                        <a:rPr lang="en-US" sz="1400" b="0" i="0" u="none" strike="noStrike">
                          <a:solidFill>
                            <a:srgbClr val="000000"/>
                          </a:solidFill>
                          <a:effectLst/>
                          <a:latin typeface="Calibri"/>
                        </a:rPr>
                        <a:t> $                 -   </a:t>
                      </a:r>
                    </a:p>
                  </a:txBody>
                  <a:tcPr marL="7620" marR="7620" marT="7620" marB="0" anchor="b">
                    <a:lnL>
                      <a:noFill/>
                    </a:lnL>
                    <a:lnR>
                      <a:noFill/>
                    </a:lnR>
                    <a:lnT>
                      <a:noFill/>
                    </a:lnT>
                    <a:lnB>
                      <a:noFill/>
                    </a:lnB>
                  </a:tcPr>
                </a:tc>
                <a:tc>
                  <a:txBody>
                    <a:bodyPr/>
                    <a:lstStyle/>
                    <a:p>
                      <a:pPr algn="l" fontAlgn="b"/>
                      <a:r>
                        <a:rPr lang="en-US" sz="1400" b="0" i="0" u="none" strike="noStrike">
                          <a:solidFill>
                            <a:srgbClr val="000000"/>
                          </a:solidFill>
                          <a:effectLst/>
                          <a:latin typeface="Calibri"/>
                        </a:rPr>
                        <a:t> $               -   </a:t>
                      </a:r>
                    </a:p>
                  </a:txBody>
                  <a:tcPr marL="7620" marR="7620" marT="7620" marB="0" anchor="b">
                    <a:lnL>
                      <a:noFill/>
                    </a:lnL>
                    <a:lnR>
                      <a:noFill/>
                    </a:lnR>
                    <a:lnT>
                      <a:noFill/>
                    </a:lnT>
                    <a:lnB>
                      <a:noFill/>
                    </a:lnB>
                  </a:tcPr>
                </a:tc>
                <a:tc>
                  <a:txBody>
                    <a:bodyPr/>
                    <a:lstStyle/>
                    <a:p>
                      <a:pPr algn="l" fontAlgn="b"/>
                      <a:r>
                        <a:rPr lang="en-US" sz="1400" b="0" i="0" u="none" strike="noStrike">
                          <a:solidFill>
                            <a:srgbClr val="000000"/>
                          </a:solidFill>
                          <a:effectLst/>
                          <a:latin typeface="Calibri"/>
                        </a:rPr>
                        <a:t> $                     -   </a:t>
                      </a:r>
                    </a:p>
                  </a:txBody>
                  <a:tcPr marL="7620" marR="7620" marT="7620" marB="0" anchor="b">
                    <a:lnL>
                      <a:noFill/>
                    </a:lnL>
                    <a:lnR>
                      <a:noFill/>
                    </a:lnR>
                    <a:lnT>
                      <a:noFill/>
                    </a:lnT>
                    <a:lnB>
                      <a:noFill/>
                    </a:lnB>
                  </a:tcPr>
                </a:tc>
                <a:tc>
                  <a:txBody>
                    <a:bodyPr/>
                    <a:lstStyle/>
                    <a:p>
                      <a:pPr algn="l" fontAlgn="b"/>
                      <a:r>
                        <a:rPr lang="en-US" sz="1400" b="0" i="0" u="none" strike="noStrike">
                          <a:solidFill>
                            <a:srgbClr val="000000"/>
                          </a:solidFill>
                          <a:effectLst/>
                          <a:latin typeface="Calibri"/>
                        </a:rPr>
                        <a:t> $                850.00 </a:t>
                      </a:r>
                    </a:p>
                  </a:txBody>
                  <a:tcPr marL="7620" marR="7620" marT="7620" marB="0" anchor="b">
                    <a:lnL>
                      <a:noFill/>
                    </a:lnL>
                    <a:lnR>
                      <a:noFill/>
                    </a:lnR>
                    <a:lnT>
                      <a:noFill/>
                    </a:lnT>
                    <a:lnB>
                      <a:noFill/>
                    </a:lnB>
                  </a:tcPr>
                </a:tc>
                <a:tc>
                  <a:txBody>
                    <a:bodyPr/>
                    <a:lstStyle/>
                    <a:p>
                      <a:pPr algn="l" fontAlgn="b"/>
                      <a:r>
                        <a:rPr lang="en-US" sz="1400" b="0" i="0" u="none" strike="noStrike">
                          <a:solidFill>
                            <a:srgbClr val="000000"/>
                          </a:solidFill>
                          <a:effectLst/>
                          <a:latin typeface="Calibri"/>
                        </a:rPr>
                        <a:t> $    12,000.00 </a:t>
                      </a:r>
                    </a:p>
                  </a:txBody>
                  <a:tcPr marL="7620" marR="7620" marT="7620" marB="0" anchor="b">
                    <a:lnL>
                      <a:noFill/>
                    </a:lnL>
                    <a:lnR>
                      <a:noFill/>
                    </a:lnR>
                    <a:lnT>
                      <a:noFill/>
                    </a:lnT>
                    <a:lnB>
                      <a:noFill/>
                    </a:lnB>
                  </a:tcPr>
                </a:tc>
                <a:extLst>
                  <a:ext uri="{0D108BD9-81ED-4DB2-BD59-A6C34878D82A}">
                    <a16:rowId xmlns:a16="http://schemas.microsoft.com/office/drawing/2014/main" xmlns="" val="10009"/>
                  </a:ext>
                </a:extLst>
              </a:tr>
              <a:tr h="228600">
                <a:tc>
                  <a:txBody>
                    <a:bodyPr/>
                    <a:lstStyle/>
                    <a:p>
                      <a:pPr algn="l" fontAlgn="b"/>
                      <a:r>
                        <a:rPr lang="en-US" sz="1400" b="0" i="0" u="none" strike="noStrike">
                          <a:solidFill>
                            <a:srgbClr val="000000"/>
                          </a:solidFill>
                          <a:effectLst/>
                          <a:latin typeface="Calibri"/>
                        </a:rPr>
                        <a:t>Club Travel</a:t>
                      </a:r>
                    </a:p>
                  </a:txBody>
                  <a:tcPr marL="7620" marR="7620" marT="7620" marB="0" anchor="b">
                    <a:lnL>
                      <a:noFill/>
                    </a:lnL>
                    <a:lnR>
                      <a:noFill/>
                    </a:lnR>
                    <a:lnT>
                      <a:noFill/>
                    </a:lnT>
                    <a:lnB>
                      <a:noFill/>
                    </a:lnB>
                  </a:tcPr>
                </a:tc>
                <a:tc>
                  <a:txBody>
                    <a:bodyPr/>
                    <a:lstStyle/>
                    <a:p>
                      <a:pPr algn="l" fontAlgn="b"/>
                      <a:r>
                        <a:rPr lang="en-US" sz="1400" b="0" i="0" u="none" strike="noStrike">
                          <a:solidFill>
                            <a:srgbClr val="000000"/>
                          </a:solidFill>
                          <a:effectLst/>
                          <a:latin typeface="Calibri"/>
                        </a:rPr>
                        <a:t> $                 -   </a:t>
                      </a:r>
                    </a:p>
                  </a:txBody>
                  <a:tcPr marL="7620" marR="7620" marT="762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a:rPr>
                        <a:t> $               -   </a:t>
                      </a:r>
                    </a:p>
                  </a:txBody>
                  <a:tcPr marL="7620" marR="7620" marT="762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a:rPr>
                        <a:t> $                     -   </a:t>
                      </a:r>
                    </a:p>
                  </a:txBody>
                  <a:tcPr marL="7620" marR="7620" marT="762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a:rPr>
                        <a:t> $             1,850.00 </a:t>
                      </a:r>
                    </a:p>
                  </a:txBody>
                  <a:tcPr marL="7620" marR="7620" marT="762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a:rPr>
                        <a:t> $    30,000.00 </a:t>
                      </a:r>
                    </a:p>
                  </a:txBody>
                  <a:tcPr marL="7620" marR="7620" marT="7620" marB="0" anchor="b">
                    <a:lnL>
                      <a:noFill/>
                    </a:lnL>
                    <a:lnR>
                      <a:noFill/>
                    </a:lnR>
                    <a:lnT>
                      <a:noFill/>
                    </a:lnT>
                    <a:lnB w="635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xmlns="" val="10010"/>
                  </a:ext>
                </a:extLst>
              </a:tr>
              <a:tr h="236220">
                <a:tc>
                  <a:txBody>
                    <a:bodyPr/>
                    <a:lstStyle/>
                    <a:p>
                      <a:pPr algn="r" fontAlgn="b"/>
                      <a:r>
                        <a:rPr lang="en-US" sz="1400" b="0" i="0" u="none" strike="noStrike">
                          <a:solidFill>
                            <a:srgbClr val="000000"/>
                          </a:solidFill>
                          <a:effectLst/>
                          <a:latin typeface="Calibri"/>
                        </a:rPr>
                        <a:t>Total</a:t>
                      </a:r>
                    </a:p>
                  </a:txBody>
                  <a:tcPr marL="7620" marR="7620" marT="7620" marB="0" anchor="b">
                    <a:lnL>
                      <a:noFill/>
                    </a:lnL>
                    <a:lnR>
                      <a:noFill/>
                    </a:lnR>
                    <a:lnT>
                      <a:noFill/>
                    </a:lnT>
                    <a:lnB>
                      <a:noFill/>
                    </a:lnB>
                  </a:tcPr>
                </a:tc>
                <a:tc>
                  <a:txBody>
                    <a:bodyPr/>
                    <a:lstStyle/>
                    <a:p>
                      <a:pPr algn="l" fontAlgn="b"/>
                      <a:r>
                        <a:rPr lang="en-US" sz="1400" b="0" i="0" u="none" strike="noStrike" dirty="0">
                          <a:solidFill>
                            <a:srgbClr val="000000"/>
                          </a:solidFill>
                          <a:effectLst/>
                          <a:latin typeface="Calibri"/>
                        </a:rPr>
                        <a:t> $7,120.00 </a:t>
                      </a:r>
                    </a:p>
                  </a:txBody>
                  <a:tcPr marL="7620" marR="7620" marT="7620" marB="0" anchor="b">
                    <a:lnL>
                      <a:noFill/>
                    </a:lnL>
                    <a:lnR>
                      <a:noFill/>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a:rPr>
                        <a:t> $  3,050.00 </a:t>
                      </a:r>
                    </a:p>
                  </a:txBody>
                  <a:tcPr marL="7620" marR="7620" marT="7620" marB="0" anchor="b">
                    <a:lnL>
                      <a:noFill/>
                    </a:lnL>
                    <a:lnR>
                      <a:noFill/>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a:rPr>
                        <a:t> $        2,585.00 </a:t>
                      </a:r>
                    </a:p>
                  </a:txBody>
                  <a:tcPr marL="7620" marR="7620" marT="7620" marB="0" anchor="b">
                    <a:lnL>
                      <a:noFill/>
                    </a:lnL>
                    <a:lnR>
                      <a:noFill/>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a:rPr>
                        <a:t> $          26,950.00 </a:t>
                      </a:r>
                    </a:p>
                  </a:txBody>
                  <a:tcPr marL="7620" marR="7620" marT="7620" marB="0" anchor="b">
                    <a:lnL>
                      <a:noFill/>
                    </a:lnL>
                    <a:lnR>
                      <a:noFill/>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a:rPr>
                        <a:t> $  256,000.00 </a:t>
                      </a:r>
                    </a:p>
                  </a:txBody>
                  <a:tcPr marL="7620" marR="7620" marT="7620" marB="0" anchor="b">
                    <a:lnL>
                      <a:noFill/>
                    </a:lnL>
                    <a:lnR>
                      <a:noFill/>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extLst>
                  <a:ext uri="{0D108BD9-81ED-4DB2-BD59-A6C34878D82A}">
                    <a16:rowId xmlns:a16="http://schemas.microsoft.com/office/drawing/2014/main" xmlns="" val="10011"/>
                  </a:ext>
                </a:extLst>
              </a:tr>
              <a:tr h="190500">
                <a:tc>
                  <a:txBody>
                    <a:bodyPr/>
                    <a:lstStyle/>
                    <a:p>
                      <a:pPr algn="l" fontAlgn="b"/>
                      <a:endParaRPr lang="en-US" sz="1100" b="0" i="0" u="none" strike="noStrike">
                        <a:solidFill>
                          <a:srgbClr val="000000"/>
                        </a:solidFill>
                        <a:effectLst/>
                        <a:latin typeface="Calibri"/>
                      </a:endParaRPr>
                    </a:p>
                  </a:txBody>
                  <a:tcPr marL="7620" marR="7620" marT="7620"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a:endParaRPr>
                    </a:p>
                  </a:txBody>
                  <a:tcPr marL="7620" marR="7620" marT="7620" marB="0" anchor="b">
                    <a:lnL>
                      <a:noFill/>
                    </a:lnL>
                    <a:lnR>
                      <a:noFill/>
                    </a:lnR>
                    <a:lnT w="25400" cap="flat" cmpd="dbl" algn="ctr">
                      <a:solidFill>
                        <a:srgbClr val="000000"/>
                      </a:solidFill>
                      <a:prstDash val="solid"/>
                      <a:round/>
                      <a:headEnd type="none" w="med" len="med"/>
                      <a:tailEnd type="none" w="med" len="med"/>
                    </a:lnT>
                    <a:lnB>
                      <a:noFill/>
                    </a:lnB>
                  </a:tcPr>
                </a:tc>
                <a:tc>
                  <a:txBody>
                    <a:bodyPr/>
                    <a:lstStyle/>
                    <a:p>
                      <a:pPr algn="l" fontAlgn="b"/>
                      <a:endParaRPr lang="en-US" sz="1100" b="0" i="0" u="none" strike="noStrike">
                        <a:solidFill>
                          <a:srgbClr val="000000"/>
                        </a:solidFill>
                        <a:effectLst/>
                        <a:latin typeface="Calibri"/>
                      </a:endParaRPr>
                    </a:p>
                  </a:txBody>
                  <a:tcPr marL="7620" marR="7620" marT="7620" marB="0" anchor="b">
                    <a:lnL>
                      <a:noFill/>
                    </a:lnL>
                    <a:lnR>
                      <a:noFill/>
                    </a:lnR>
                    <a:lnT w="25400" cap="flat" cmpd="dbl" algn="ctr">
                      <a:solidFill>
                        <a:srgbClr val="000000"/>
                      </a:solidFill>
                      <a:prstDash val="solid"/>
                      <a:round/>
                      <a:headEnd type="none" w="med" len="med"/>
                      <a:tailEnd type="none" w="med" len="med"/>
                    </a:lnT>
                    <a:lnB>
                      <a:noFill/>
                    </a:lnB>
                  </a:tcPr>
                </a:tc>
                <a:tc>
                  <a:txBody>
                    <a:bodyPr/>
                    <a:lstStyle/>
                    <a:p>
                      <a:pPr algn="l" fontAlgn="b"/>
                      <a:endParaRPr lang="en-US" sz="1100" b="0" i="0" u="none" strike="noStrike">
                        <a:solidFill>
                          <a:srgbClr val="000000"/>
                        </a:solidFill>
                        <a:effectLst/>
                        <a:latin typeface="Calibri"/>
                      </a:endParaRPr>
                    </a:p>
                  </a:txBody>
                  <a:tcPr marL="7620" marR="7620" marT="7620" marB="0" anchor="b">
                    <a:lnL>
                      <a:noFill/>
                    </a:lnL>
                    <a:lnR>
                      <a:noFill/>
                    </a:lnR>
                    <a:lnT w="25400" cap="flat" cmpd="dbl" algn="ctr">
                      <a:solidFill>
                        <a:srgbClr val="000000"/>
                      </a:solidFill>
                      <a:prstDash val="solid"/>
                      <a:round/>
                      <a:headEnd type="none" w="med" len="med"/>
                      <a:tailEnd type="none" w="med" len="med"/>
                    </a:lnT>
                    <a:lnB>
                      <a:noFill/>
                    </a:lnB>
                  </a:tcPr>
                </a:tc>
                <a:tc>
                  <a:txBody>
                    <a:bodyPr/>
                    <a:lstStyle/>
                    <a:p>
                      <a:pPr algn="l" fontAlgn="b"/>
                      <a:endParaRPr lang="en-US" sz="1100" b="0" i="0" u="none" strike="noStrike">
                        <a:solidFill>
                          <a:srgbClr val="000000"/>
                        </a:solidFill>
                        <a:effectLst/>
                        <a:latin typeface="Calibri"/>
                      </a:endParaRPr>
                    </a:p>
                  </a:txBody>
                  <a:tcPr marL="7620" marR="7620" marT="7620" marB="0" anchor="b">
                    <a:lnL>
                      <a:noFill/>
                    </a:lnL>
                    <a:lnR>
                      <a:noFill/>
                    </a:lnR>
                    <a:lnT w="25400" cap="flat" cmpd="dbl" algn="ctr">
                      <a:solidFill>
                        <a:srgbClr val="000000"/>
                      </a:solidFill>
                      <a:prstDash val="solid"/>
                      <a:round/>
                      <a:headEnd type="none" w="med" len="med"/>
                      <a:tailEnd type="none" w="med" len="med"/>
                    </a:lnT>
                    <a:lnB>
                      <a:noFill/>
                    </a:lnB>
                  </a:tcPr>
                </a:tc>
                <a:tc>
                  <a:txBody>
                    <a:bodyPr/>
                    <a:lstStyle/>
                    <a:p>
                      <a:pPr algn="l" fontAlgn="b"/>
                      <a:endParaRPr lang="en-US" sz="1100" b="0" i="0" u="none" strike="noStrike">
                        <a:solidFill>
                          <a:srgbClr val="000000"/>
                        </a:solidFill>
                        <a:effectLst/>
                        <a:latin typeface="Calibri"/>
                      </a:endParaRPr>
                    </a:p>
                  </a:txBody>
                  <a:tcPr marL="7620" marR="7620" marT="7620" marB="0" anchor="b">
                    <a:lnL>
                      <a:noFill/>
                    </a:lnL>
                    <a:lnR>
                      <a:noFill/>
                    </a:lnR>
                    <a:lnT w="25400" cap="flat" cmpd="dbl"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xmlns="" val="10012"/>
                  </a:ext>
                </a:extLst>
              </a:tr>
              <a:tr h="182880">
                <a:tc>
                  <a:txBody>
                    <a:bodyPr/>
                    <a:lstStyle/>
                    <a:p>
                      <a:pPr algn="l" fontAlgn="b"/>
                      <a:r>
                        <a:rPr lang="en-US" sz="1100" b="0" i="0" u="none" strike="noStrike">
                          <a:solidFill>
                            <a:srgbClr val="000000"/>
                          </a:solidFill>
                          <a:effectLst/>
                          <a:latin typeface="Calibri"/>
                        </a:rPr>
                        <a:t>Irregularities noted in prior years</a:t>
                      </a:r>
                    </a:p>
                  </a:txBody>
                  <a:tcPr marL="7620" marR="7620" marT="7620" marB="0" anchor="b">
                    <a:lnL>
                      <a:noFill/>
                    </a:lnL>
                    <a:lnR>
                      <a:noFill/>
                    </a:lnR>
                    <a:lnT>
                      <a:noFill/>
                    </a:lnT>
                    <a:lnB>
                      <a:noFill/>
                    </a:lnB>
                    <a:solidFill>
                      <a:srgbClr val="FFFF00"/>
                    </a:solidFill>
                  </a:tcPr>
                </a:tc>
                <a:tc>
                  <a:txBody>
                    <a:bodyPr/>
                    <a:lstStyle/>
                    <a:p>
                      <a:pPr algn="l" fontAlgn="b"/>
                      <a:r>
                        <a:rPr lang="en-US" sz="1100" b="0" i="0" u="none" strike="noStrike" dirty="0">
                          <a:solidFill>
                            <a:srgbClr val="000000"/>
                          </a:solidFill>
                          <a:effectLst/>
                          <a:latin typeface="Calibri"/>
                        </a:rPr>
                        <a:t>  Note:  All schools are centralized systems.</a:t>
                      </a:r>
                    </a:p>
                  </a:txBody>
                  <a:tcPr marL="7620" marR="7620" marT="7620"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a:endParaRPr>
                    </a:p>
                  </a:txBody>
                  <a:tcPr marL="7620" marR="7620" marT="7620"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a:endParaRPr>
                    </a:p>
                  </a:txBody>
                  <a:tcPr marL="7620" marR="7620" marT="7620"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a:endParaRPr>
                    </a:p>
                  </a:txBody>
                  <a:tcPr marL="7620" marR="7620" marT="7620" marB="0" anchor="b">
                    <a:lnL>
                      <a:noFill/>
                    </a:lnL>
                    <a:lnR>
                      <a:noFill/>
                    </a:lnR>
                    <a:lnT>
                      <a:noFill/>
                    </a:lnT>
                    <a:lnB>
                      <a:noFill/>
                    </a:lnB>
                  </a:tcPr>
                </a:tc>
                <a:tc>
                  <a:txBody>
                    <a:bodyPr/>
                    <a:lstStyle/>
                    <a:p>
                      <a:pPr algn="l" fontAlgn="b"/>
                      <a:endParaRPr lang="en-US" sz="1100" b="0" i="0" u="none" strike="noStrike" dirty="0">
                        <a:solidFill>
                          <a:srgbClr val="000000"/>
                        </a:solidFill>
                        <a:effectLst/>
                        <a:latin typeface="Calibri"/>
                      </a:endParaRPr>
                    </a:p>
                  </a:txBody>
                  <a:tcPr marL="7620" marR="7620" marT="7620" marB="0" anchor="b">
                    <a:lnL>
                      <a:noFill/>
                    </a:lnL>
                    <a:lnR>
                      <a:noFill/>
                    </a:lnR>
                    <a:lnT>
                      <a:noFill/>
                    </a:lnT>
                    <a:lnB>
                      <a:noFill/>
                    </a:lnB>
                  </a:tcPr>
                </a:tc>
                <a:extLst>
                  <a:ext uri="{0D108BD9-81ED-4DB2-BD59-A6C34878D82A}">
                    <a16:rowId xmlns:a16="http://schemas.microsoft.com/office/drawing/2014/main" xmlns="" val="10013"/>
                  </a:ext>
                </a:extLst>
              </a:tr>
            </a:tbl>
          </a:graphicData>
        </a:graphic>
      </p:graphicFrame>
    </p:spTree>
    <p:extLst>
      <p:ext uri="{BB962C8B-B14F-4D97-AF65-F5344CB8AC3E}">
        <p14:creationId xmlns:p14="http://schemas.microsoft.com/office/powerpoint/2010/main" val="3551877826"/>
      </p:ext>
    </p:extLst>
  </p:cSld>
  <p:clrMapOvr>
    <a:masterClrMapping/>
  </p:clrMapOvr>
  <p:transition xmlns:p14="http://schemas.microsoft.com/office/powerpoint/2010/main" spd="slow">
    <p:push dir="u"/>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Assessing Risk in the Control Cycle of Cash disbursements/expenditures</a:t>
            </a:r>
          </a:p>
        </p:txBody>
      </p:sp>
      <p:sp>
        <p:nvSpPr>
          <p:cNvPr id="3" name="Content Placeholder 2"/>
          <p:cNvSpPr>
            <a:spLocks noGrp="1"/>
          </p:cNvSpPr>
          <p:nvPr>
            <p:ph idx="1"/>
          </p:nvPr>
        </p:nvSpPr>
        <p:spPr/>
        <p:txBody>
          <a:bodyPr>
            <a:normAutofit fontScale="85000" lnSpcReduction="20000"/>
          </a:bodyPr>
          <a:lstStyle/>
          <a:p>
            <a:r>
              <a:rPr lang="en-US" dirty="0"/>
              <a:t>From the chart, we can see that the two elementary schools and the middle school have fewer expenditures than the junior high school and the high school, making expenditures at those two campuses less risky because of the dollar amount involved.</a:t>
            </a:r>
          </a:p>
          <a:p>
            <a:r>
              <a:rPr lang="en-US" dirty="0"/>
              <a:t>An irregularity in club travel at the high school in a prior year provides an additional cause for concern.</a:t>
            </a:r>
          </a:p>
          <a:p>
            <a:r>
              <a:rPr lang="en-US" dirty="0"/>
              <a:t>The $89,000 in athletic supplies at the high school and $17,500 in athletic supplies at the junior high carry risk because certain purchases meet the threshold for competitive purchasing requirements.</a:t>
            </a:r>
          </a:p>
          <a:p>
            <a:r>
              <a:rPr lang="en-US" dirty="0"/>
              <a:t>$98,000 in miscellaneous supplies at the high school may be risky in that unusual or unallowed purchases may be assigned to a miscellaneous category and not subjected to independent review.</a:t>
            </a:r>
          </a:p>
        </p:txBody>
      </p:sp>
    </p:spTree>
    <p:extLst>
      <p:ext uri="{BB962C8B-B14F-4D97-AF65-F5344CB8AC3E}">
        <p14:creationId xmlns:p14="http://schemas.microsoft.com/office/powerpoint/2010/main" val="850339728"/>
      </p:ext>
    </p:extLst>
  </p:cSld>
  <p:clrMapOvr>
    <a:masterClrMapping/>
  </p:clrMapOvr>
  <p:transition xmlns:p14="http://schemas.microsoft.com/office/powerpoint/2010/main" spd="slow">
    <p:push dir="u"/>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Assessing Risk in the Control Cycle of Cash disbursements/expenditures</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265296473"/>
              </p:ext>
            </p:extLst>
          </p:nvPr>
        </p:nvGraphicFramePr>
        <p:xfrm>
          <a:off x="800100" y="2080101"/>
          <a:ext cx="7543799" cy="3489960"/>
        </p:xfrm>
        <a:graphic>
          <a:graphicData uri="http://schemas.openxmlformats.org/drawingml/2006/table">
            <a:tbl>
              <a:tblPr/>
              <a:tblGrid>
                <a:gridCol w="1677931">
                  <a:extLst>
                    <a:ext uri="{9D8B030D-6E8A-4147-A177-3AD203B41FA5}">
                      <a16:colId xmlns:a16="http://schemas.microsoft.com/office/drawing/2014/main" xmlns="" val="20000"/>
                    </a:ext>
                  </a:extLst>
                </a:gridCol>
                <a:gridCol w="892692">
                  <a:extLst>
                    <a:ext uri="{9D8B030D-6E8A-4147-A177-3AD203B41FA5}">
                      <a16:colId xmlns:a16="http://schemas.microsoft.com/office/drawing/2014/main" xmlns="" val="20001"/>
                    </a:ext>
                  </a:extLst>
                </a:gridCol>
                <a:gridCol w="1048877">
                  <a:extLst>
                    <a:ext uri="{9D8B030D-6E8A-4147-A177-3AD203B41FA5}">
                      <a16:colId xmlns:a16="http://schemas.microsoft.com/office/drawing/2014/main" xmlns="" val="20002"/>
                    </a:ext>
                  </a:extLst>
                </a:gridCol>
                <a:gridCol w="1237957">
                  <a:extLst>
                    <a:ext uri="{9D8B030D-6E8A-4147-A177-3AD203B41FA5}">
                      <a16:colId xmlns:a16="http://schemas.microsoft.com/office/drawing/2014/main" xmlns="" val="20003"/>
                    </a:ext>
                  </a:extLst>
                </a:gridCol>
                <a:gridCol w="1474044">
                  <a:extLst>
                    <a:ext uri="{9D8B030D-6E8A-4147-A177-3AD203B41FA5}">
                      <a16:colId xmlns:a16="http://schemas.microsoft.com/office/drawing/2014/main" xmlns="" val="20004"/>
                    </a:ext>
                  </a:extLst>
                </a:gridCol>
                <a:gridCol w="1212298">
                  <a:extLst>
                    <a:ext uri="{9D8B030D-6E8A-4147-A177-3AD203B41FA5}">
                      <a16:colId xmlns:a16="http://schemas.microsoft.com/office/drawing/2014/main" xmlns="" val="20005"/>
                    </a:ext>
                  </a:extLst>
                </a:gridCol>
              </a:tblGrid>
              <a:tr h="228600">
                <a:tc gridSpan="2">
                  <a:txBody>
                    <a:bodyPr/>
                    <a:lstStyle/>
                    <a:p>
                      <a:pPr algn="l" fontAlgn="b"/>
                      <a:r>
                        <a:rPr lang="en-US" sz="1400" b="0" i="0" u="sng" strike="noStrike" dirty="0">
                          <a:solidFill>
                            <a:srgbClr val="000000"/>
                          </a:solidFill>
                          <a:effectLst/>
                          <a:latin typeface="Calibri"/>
                        </a:rPr>
                        <a:t>2-Year Average Expenditures by School</a:t>
                      </a:r>
                    </a:p>
                  </a:txBody>
                  <a:tcPr marL="7620" marR="7620" marT="7620" marB="0" anchor="b">
                    <a:lnL>
                      <a:noFill/>
                    </a:lnL>
                    <a:lnR>
                      <a:noFill/>
                    </a:lnR>
                    <a:lnT>
                      <a:noFill/>
                    </a:lnT>
                    <a:lnB>
                      <a:noFill/>
                    </a:lnB>
                  </a:tcPr>
                </a:tc>
                <a:tc hMerge="1">
                  <a:txBody>
                    <a:bodyPr/>
                    <a:lstStyle/>
                    <a:p>
                      <a:endParaRPr lang="en-US"/>
                    </a:p>
                  </a:txBody>
                  <a:tcPr/>
                </a:tc>
                <a:tc>
                  <a:txBody>
                    <a:bodyPr/>
                    <a:lstStyle/>
                    <a:p>
                      <a:pPr algn="l" fontAlgn="b"/>
                      <a:endParaRPr lang="en-US" sz="1400" b="0" i="0" u="none" strike="noStrike">
                        <a:solidFill>
                          <a:srgbClr val="000000"/>
                        </a:solidFill>
                        <a:effectLst/>
                        <a:latin typeface="Calibri"/>
                      </a:endParaRPr>
                    </a:p>
                  </a:txBody>
                  <a:tcPr marL="7620" marR="7620" marT="7620" marB="0" anchor="b">
                    <a:lnL>
                      <a:noFill/>
                    </a:lnL>
                    <a:lnR>
                      <a:noFill/>
                    </a:lnR>
                    <a:lnT>
                      <a:noFill/>
                    </a:lnT>
                    <a:lnB>
                      <a:noFill/>
                    </a:lnB>
                  </a:tcPr>
                </a:tc>
                <a:tc>
                  <a:txBody>
                    <a:bodyPr/>
                    <a:lstStyle/>
                    <a:p>
                      <a:pPr algn="l" fontAlgn="b"/>
                      <a:endParaRPr lang="en-US" sz="1400" b="0" i="0" u="none" strike="noStrike">
                        <a:solidFill>
                          <a:srgbClr val="000000"/>
                        </a:solidFill>
                        <a:effectLst/>
                        <a:latin typeface="Calibri"/>
                      </a:endParaRPr>
                    </a:p>
                  </a:txBody>
                  <a:tcPr marL="7620" marR="7620" marT="7620" marB="0" anchor="b">
                    <a:lnL>
                      <a:noFill/>
                    </a:lnL>
                    <a:lnR>
                      <a:noFill/>
                    </a:lnR>
                    <a:lnT>
                      <a:noFill/>
                    </a:lnT>
                    <a:lnB>
                      <a:noFill/>
                    </a:lnB>
                  </a:tcPr>
                </a:tc>
                <a:tc>
                  <a:txBody>
                    <a:bodyPr/>
                    <a:lstStyle/>
                    <a:p>
                      <a:pPr algn="l" fontAlgn="b"/>
                      <a:endParaRPr lang="en-US" sz="1400" b="0" i="0" u="none" strike="noStrike">
                        <a:solidFill>
                          <a:srgbClr val="000000"/>
                        </a:solidFill>
                        <a:effectLst/>
                        <a:latin typeface="Calibri"/>
                      </a:endParaRPr>
                    </a:p>
                  </a:txBody>
                  <a:tcPr marL="7620" marR="7620" marT="7620" marB="0" anchor="b">
                    <a:lnL>
                      <a:noFill/>
                    </a:lnL>
                    <a:lnR>
                      <a:noFill/>
                    </a:lnR>
                    <a:lnT>
                      <a:noFill/>
                    </a:lnT>
                    <a:lnB>
                      <a:noFill/>
                    </a:lnB>
                  </a:tcPr>
                </a:tc>
                <a:tc>
                  <a:txBody>
                    <a:bodyPr/>
                    <a:lstStyle/>
                    <a:p>
                      <a:pPr algn="l" fontAlgn="b"/>
                      <a:endParaRPr lang="en-US" sz="1400" b="0" i="0" u="none" strike="noStrike">
                        <a:solidFill>
                          <a:srgbClr val="000000"/>
                        </a:solidFill>
                        <a:effectLst/>
                        <a:latin typeface="Calibri"/>
                      </a:endParaRPr>
                    </a:p>
                  </a:txBody>
                  <a:tcPr marL="7620" marR="7620" marT="7620" marB="0" anchor="b">
                    <a:lnL>
                      <a:noFill/>
                    </a:lnL>
                    <a:lnR>
                      <a:noFill/>
                    </a:lnR>
                    <a:lnT>
                      <a:noFill/>
                    </a:lnT>
                    <a:lnB>
                      <a:noFill/>
                    </a:lnB>
                  </a:tcPr>
                </a:tc>
                <a:extLst>
                  <a:ext uri="{0D108BD9-81ED-4DB2-BD59-A6C34878D82A}">
                    <a16:rowId xmlns:a16="http://schemas.microsoft.com/office/drawing/2014/main" xmlns="" val="10000"/>
                  </a:ext>
                </a:extLst>
              </a:tr>
              <a:tr h="228600">
                <a:tc>
                  <a:txBody>
                    <a:bodyPr/>
                    <a:lstStyle/>
                    <a:p>
                      <a:pPr algn="l" fontAlgn="b"/>
                      <a:endParaRPr lang="en-US" sz="1400" b="0" i="0" u="none" strike="noStrike">
                        <a:solidFill>
                          <a:srgbClr val="000000"/>
                        </a:solidFill>
                        <a:effectLst/>
                        <a:latin typeface="Calibri"/>
                      </a:endParaRPr>
                    </a:p>
                  </a:txBody>
                  <a:tcPr marL="7620" marR="7620" marT="7620" marB="0" anchor="b">
                    <a:lnL>
                      <a:noFill/>
                    </a:lnL>
                    <a:lnR>
                      <a:noFill/>
                    </a:lnR>
                    <a:lnT>
                      <a:noFill/>
                    </a:lnT>
                    <a:lnB>
                      <a:noFill/>
                    </a:lnB>
                  </a:tcPr>
                </a:tc>
                <a:tc>
                  <a:txBody>
                    <a:bodyPr/>
                    <a:lstStyle/>
                    <a:p>
                      <a:pPr algn="l" fontAlgn="b"/>
                      <a:r>
                        <a:rPr lang="en-US" sz="1400" b="0" i="0" u="sng" strike="noStrike">
                          <a:solidFill>
                            <a:srgbClr val="000000"/>
                          </a:solidFill>
                          <a:effectLst/>
                          <a:latin typeface="Calibri"/>
                        </a:rPr>
                        <a:t>Elem School</a:t>
                      </a:r>
                    </a:p>
                  </a:txBody>
                  <a:tcPr marL="7620" marR="7620" marT="7620" marB="0" anchor="b">
                    <a:lnL>
                      <a:noFill/>
                    </a:lnL>
                    <a:lnR>
                      <a:noFill/>
                    </a:lnR>
                    <a:lnT>
                      <a:noFill/>
                    </a:lnT>
                    <a:lnB>
                      <a:noFill/>
                    </a:lnB>
                  </a:tcPr>
                </a:tc>
                <a:tc>
                  <a:txBody>
                    <a:bodyPr/>
                    <a:lstStyle/>
                    <a:p>
                      <a:pPr algn="l" fontAlgn="b"/>
                      <a:r>
                        <a:rPr lang="en-US" sz="1400" b="0" i="0" u="sng" strike="noStrike">
                          <a:solidFill>
                            <a:srgbClr val="000000"/>
                          </a:solidFill>
                          <a:effectLst/>
                          <a:latin typeface="Calibri"/>
                        </a:rPr>
                        <a:t>Elem School</a:t>
                      </a:r>
                    </a:p>
                  </a:txBody>
                  <a:tcPr marL="7620" marR="7620" marT="7620" marB="0" anchor="b">
                    <a:lnL>
                      <a:noFill/>
                    </a:lnL>
                    <a:lnR>
                      <a:noFill/>
                    </a:lnR>
                    <a:lnT>
                      <a:noFill/>
                    </a:lnT>
                    <a:lnB>
                      <a:noFill/>
                    </a:lnB>
                  </a:tcPr>
                </a:tc>
                <a:tc>
                  <a:txBody>
                    <a:bodyPr/>
                    <a:lstStyle/>
                    <a:p>
                      <a:pPr algn="l" fontAlgn="b"/>
                      <a:r>
                        <a:rPr lang="en-US" sz="1400" b="0" i="0" u="sng" strike="noStrike">
                          <a:solidFill>
                            <a:srgbClr val="000000"/>
                          </a:solidFill>
                          <a:effectLst/>
                          <a:latin typeface="Calibri"/>
                        </a:rPr>
                        <a:t>Middle School</a:t>
                      </a:r>
                    </a:p>
                  </a:txBody>
                  <a:tcPr marL="7620" marR="7620" marT="7620" marB="0" anchor="b">
                    <a:lnL>
                      <a:noFill/>
                    </a:lnL>
                    <a:lnR>
                      <a:noFill/>
                    </a:lnR>
                    <a:lnT>
                      <a:noFill/>
                    </a:lnT>
                    <a:lnB>
                      <a:noFill/>
                    </a:lnB>
                  </a:tcPr>
                </a:tc>
                <a:tc>
                  <a:txBody>
                    <a:bodyPr/>
                    <a:lstStyle/>
                    <a:p>
                      <a:pPr algn="l" fontAlgn="b"/>
                      <a:r>
                        <a:rPr lang="en-US" sz="1400" b="0" i="0" u="sng" strike="noStrike">
                          <a:solidFill>
                            <a:srgbClr val="000000"/>
                          </a:solidFill>
                          <a:effectLst/>
                          <a:latin typeface="Calibri"/>
                        </a:rPr>
                        <a:t>Junior High School</a:t>
                      </a:r>
                    </a:p>
                  </a:txBody>
                  <a:tcPr marL="7620" marR="7620" marT="7620" marB="0" anchor="b">
                    <a:lnL>
                      <a:noFill/>
                    </a:lnL>
                    <a:lnR>
                      <a:noFill/>
                    </a:lnR>
                    <a:lnT>
                      <a:noFill/>
                    </a:lnT>
                    <a:lnB>
                      <a:noFill/>
                    </a:lnB>
                  </a:tcPr>
                </a:tc>
                <a:tc>
                  <a:txBody>
                    <a:bodyPr/>
                    <a:lstStyle/>
                    <a:p>
                      <a:pPr algn="l" fontAlgn="b"/>
                      <a:r>
                        <a:rPr lang="en-US" sz="1400" b="0" i="0" u="sng" strike="noStrike">
                          <a:solidFill>
                            <a:srgbClr val="000000"/>
                          </a:solidFill>
                          <a:effectLst/>
                          <a:latin typeface="Calibri"/>
                        </a:rPr>
                        <a:t>High School</a:t>
                      </a:r>
                    </a:p>
                  </a:txBody>
                  <a:tcPr marL="7620" marR="7620" marT="7620" marB="0" anchor="b">
                    <a:lnL>
                      <a:noFill/>
                    </a:lnL>
                    <a:lnR>
                      <a:noFill/>
                    </a:lnR>
                    <a:lnT>
                      <a:noFill/>
                    </a:lnT>
                    <a:lnB>
                      <a:noFill/>
                    </a:lnB>
                  </a:tcPr>
                </a:tc>
                <a:extLst>
                  <a:ext uri="{0D108BD9-81ED-4DB2-BD59-A6C34878D82A}">
                    <a16:rowId xmlns:a16="http://schemas.microsoft.com/office/drawing/2014/main" xmlns="" val="10001"/>
                  </a:ext>
                </a:extLst>
              </a:tr>
              <a:tr h="228600">
                <a:tc>
                  <a:txBody>
                    <a:bodyPr/>
                    <a:lstStyle/>
                    <a:p>
                      <a:pPr algn="l" fontAlgn="b"/>
                      <a:endParaRPr lang="en-US" sz="1400" b="0" i="0" u="none" strike="noStrike">
                        <a:solidFill>
                          <a:srgbClr val="000000"/>
                        </a:solidFill>
                        <a:effectLst/>
                        <a:latin typeface="Calibri"/>
                      </a:endParaRPr>
                    </a:p>
                  </a:txBody>
                  <a:tcPr marL="7620" marR="7620" marT="7620" marB="0" anchor="b">
                    <a:lnL>
                      <a:noFill/>
                    </a:lnL>
                    <a:lnR>
                      <a:noFill/>
                    </a:lnR>
                    <a:lnT>
                      <a:noFill/>
                    </a:lnT>
                    <a:lnB>
                      <a:noFill/>
                    </a:lnB>
                  </a:tcPr>
                </a:tc>
                <a:tc>
                  <a:txBody>
                    <a:bodyPr/>
                    <a:lstStyle/>
                    <a:p>
                      <a:pPr algn="l" fontAlgn="b"/>
                      <a:r>
                        <a:rPr lang="en-US" sz="1400" b="0" i="0" u="sng" strike="noStrike">
                          <a:solidFill>
                            <a:srgbClr val="000000"/>
                          </a:solidFill>
                          <a:effectLst/>
                          <a:latin typeface="Calibri"/>
                        </a:rPr>
                        <a:t>Number 1</a:t>
                      </a:r>
                    </a:p>
                  </a:txBody>
                  <a:tcPr marL="7620" marR="7620" marT="7620" marB="0" anchor="b">
                    <a:lnL>
                      <a:noFill/>
                    </a:lnL>
                    <a:lnR>
                      <a:noFill/>
                    </a:lnR>
                    <a:lnT>
                      <a:noFill/>
                    </a:lnT>
                    <a:lnB>
                      <a:noFill/>
                    </a:lnB>
                  </a:tcPr>
                </a:tc>
                <a:tc>
                  <a:txBody>
                    <a:bodyPr/>
                    <a:lstStyle/>
                    <a:p>
                      <a:pPr algn="l" fontAlgn="b"/>
                      <a:r>
                        <a:rPr lang="en-US" sz="1400" b="0" i="0" u="sng" strike="noStrike">
                          <a:solidFill>
                            <a:srgbClr val="000000"/>
                          </a:solidFill>
                          <a:effectLst/>
                          <a:latin typeface="Calibri"/>
                        </a:rPr>
                        <a:t>Number 2</a:t>
                      </a:r>
                    </a:p>
                  </a:txBody>
                  <a:tcPr marL="7620" marR="7620" marT="7620" marB="0" anchor="b">
                    <a:lnL>
                      <a:noFill/>
                    </a:lnL>
                    <a:lnR>
                      <a:noFill/>
                    </a:lnR>
                    <a:lnT>
                      <a:noFill/>
                    </a:lnT>
                    <a:lnB>
                      <a:noFill/>
                    </a:lnB>
                  </a:tcPr>
                </a:tc>
                <a:tc>
                  <a:txBody>
                    <a:bodyPr/>
                    <a:lstStyle/>
                    <a:p>
                      <a:pPr algn="l" fontAlgn="b"/>
                      <a:r>
                        <a:rPr lang="en-US" sz="1400" b="0" i="0" u="sng" strike="noStrike">
                          <a:solidFill>
                            <a:srgbClr val="000000"/>
                          </a:solidFill>
                          <a:effectLst/>
                          <a:latin typeface="Calibri"/>
                        </a:rPr>
                        <a:t>Number 1</a:t>
                      </a:r>
                    </a:p>
                  </a:txBody>
                  <a:tcPr marL="7620" marR="7620" marT="7620" marB="0" anchor="b">
                    <a:lnL>
                      <a:noFill/>
                    </a:lnL>
                    <a:lnR>
                      <a:noFill/>
                    </a:lnR>
                    <a:lnT>
                      <a:noFill/>
                    </a:lnT>
                    <a:lnB>
                      <a:noFill/>
                    </a:lnB>
                  </a:tcPr>
                </a:tc>
                <a:tc>
                  <a:txBody>
                    <a:bodyPr/>
                    <a:lstStyle/>
                    <a:p>
                      <a:pPr algn="l" fontAlgn="b"/>
                      <a:r>
                        <a:rPr lang="en-US" sz="1400" b="0" i="0" u="sng" strike="noStrike">
                          <a:solidFill>
                            <a:srgbClr val="000000"/>
                          </a:solidFill>
                          <a:effectLst/>
                          <a:latin typeface="Calibri"/>
                        </a:rPr>
                        <a:t>Number 1</a:t>
                      </a:r>
                    </a:p>
                  </a:txBody>
                  <a:tcPr marL="7620" marR="7620" marT="7620" marB="0" anchor="b">
                    <a:lnL>
                      <a:noFill/>
                    </a:lnL>
                    <a:lnR>
                      <a:noFill/>
                    </a:lnR>
                    <a:lnT>
                      <a:noFill/>
                    </a:lnT>
                    <a:lnB>
                      <a:noFill/>
                    </a:lnB>
                  </a:tcPr>
                </a:tc>
                <a:tc>
                  <a:txBody>
                    <a:bodyPr/>
                    <a:lstStyle/>
                    <a:p>
                      <a:pPr algn="l" fontAlgn="b"/>
                      <a:r>
                        <a:rPr lang="en-US" sz="1400" b="0" i="0" u="sng" strike="noStrike">
                          <a:solidFill>
                            <a:srgbClr val="000000"/>
                          </a:solidFill>
                          <a:effectLst/>
                          <a:latin typeface="Calibri"/>
                        </a:rPr>
                        <a:t>Number 1</a:t>
                      </a:r>
                    </a:p>
                  </a:txBody>
                  <a:tcPr marL="7620" marR="7620" marT="7620" marB="0" anchor="b">
                    <a:lnL>
                      <a:noFill/>
                    </a:lnL>
                    <a:lnR>
                      <a:noFill/>
                    </a:lnR>
                    <a:lnT>
                      <a:noFill/>
                    </a:lnT>
                    <a:lnB>
                      <a:noFill/>
                    </a:lnB>
                  </a:tcPr>
                </a:tc>
                <a:extLst>
                  <a:ext uri="{0D108BD9-81ED-4DB2-BD59-A6C34878D82A}">
                    <a16:rowId xmlns:a16="http://schemas.microsoft.com/office/drawing/2014/main" xmlns="" val="10002"/>
                  </a:ext>
                </a:extLst>
              </a:tr>
              <a:tr h="228600">
                <a:tc>
                  <a:txBody>
                    <a:bodyPr/>
                    <a:lstStyle/>
                    <a:p>
                      <a:pPr algn="l" fontAlgn="b"/>
                      <a:r>
                        <a:rPr lang="en-US" sz="1400" b="0" i="0" u="none" strike="noStrike">
                          <a:solidFill>
                            <a:srgbClr val="000000"/>
                          </a:solidFill>
                          <a:effectLst/>
                          <a:latin typeface="Calibri"/>
                        </a:rPr>
                        <a:t>Athletic Supplies</a:t>
                      </a:r>
                    </a:p>
                  </a:txBody>
                  <a:tcPr marL="7620" marR="7620" marT="7620" marB="0" anchor="b">
                    <a:lnL>
                      <a:noFill/>
                    </a:lnL>
                    <a:lnR>
                      <a:noFill/>
                    </a:lnR>
                    <a:lnT>
                      <a:noFill/>
                    </a:lnT>
                    <a:lnB>
                      <a:noFill/>
                    </a:lnB>
                  </a:tcPr>
                </a:tc>
                <a:tc>
                  <a:txBody>
                    <a:bodyPr/>
                    <a:lstStyle/>
                    <a:p>
                      <a:pPr algn="l" fontAlgn="b"/>
                      <a:r>
                        <a:rPr lang="en-US" sz="1400" b="0" i="0" u="none" strike="noStrike">
                          <a:solidFill>
                            <a:srgbClr val="000000"/>
                          </a:solidFill>
                          <a:effectLst/>
                          <a:latin typeface="Calibri"/>
                        </a:rPr>
                        <a:t> $                 -   </a:t>
                      </a:r>
                    </a:p>
                  </a:txBody>
                  <a:tcPr marL="7620" marR="7620" marT="7620" marB="0" anchor="b">
                    <a:lnL>
                      <a:noFill/>
                    </a:lnL>
                    <a:lnR>
                      <a:noFill/>
                    </a:lnR>
                    <a:lnT>
                      <a:noFill/>
                    </a:lnT>
                    <a:lnB>
                      <a:noFill/>
                    </a:lnB>
                  </a:tcPr>
                </a:tc>
                <a:tc>
                  <a:txBody>
                    <a:bodyPr/>
                    <a:lstStyle/>
                    <a:p>
                      <a:pPr algn="l" fontAlgn="b"/>
                      <a:r>
                        <a:rPr lang="en-US" sz="1400" b="0" i="0" u="none" strike="noStrike">
                          <a:solidFill>
                            <a:srgbClr val="000000"/>
                          </a:solidFill>
                          <a:effectLst/>
                          <a:latin typeface="Calibri"/>
                        </a:rPr>
                        <a:t> $               -   </a:t>
                      </a:r>
                    </a:p>
                  </a:txBody>
                  <a:tcPr marL="7620" marR="7620" marT="7620" marB="0" anchor="b">
                    <a:lnL>
                      <a:noFill/>
                    </a:lnL>
                    <a:lnR>
                      <a:noFill/>
                    </a:lnR>
                    <a:lnT>
                      <a:noFill/>
                    </a:lnT>
                    <a:lnB>
                      <a:noFill/>
                    </a:lnB>
                  </a:tcPr>
                </a:tc>
                <a:tc>
                  <a:txBody>
                    <a:bodyPr/>
                    <a:lstStyle/>
                    <a:p>
                      <a:pPr algn="l" fontAlgn="b"/>
                      <a:r>
                        <a:rPr lang="en-US" sz="1400" b="0" i="0" u="none" strike="noStrike">
                          <a:solidFill>
                            <a:srgbClr val="000000"/>
                          </a:solidFill>
                          <a:effectLst/>
                          <a:latin typeface="Calibri"/>
                        </a:rPr>
                        <a:t> $           500.00 </a:t>
                      </a:r>
                    </a:p>
                  </a:txBody>
                  <a:tcPr marL="7620" marR="7620" marT="7620" marB="0" anchor="b">
                    <a:lnL>
                      <a:noFill/>
                    </a:lnL>
                    <a:lnR>
                      <a:noFill/>
                    </a:lnR>
                    <a:lnT>
                      <a:noFill/>
                    </a:lnT>
                    <a:lnB>
                      <a:noFill/>
                    </a:lnB>
                  </a:tcPr>
                </a:tc>
                <a:tc>
                  <a:txBody>
                    <a:bodyPr/>
                    <a:lstStyle/>
                    <a:p>
                      <a:pPr algn="l" fontAlgn="b"/>
                      <a:r>
                        <a:rPr lang="en-US" sz="1400" b="0" i="0" u="none" strike="noStrike" dirty="0">
                          <a:solidFill>
                            <a:srgbClr val="000000"/>
                          </a:solidFill>
                          <a:effectLst/>
                          <a:latin typeface="Calibri"/>
                        </a:rPr>
                        <a:t> $          17,500.00 </a:t>
                      </a:r>
                    </a:p>
                  </a:txBody>
                  <a:tcPr marL="7620" marR="7620" marT="7620" marB="0" anchor="b">
                    <a:lnL>
                      <a:noFill/>
                    </a:lnL>
                    <a:lnR>
                      <a:noFill/>
                    </a:lnR>
                    <a:lnT>
                      <a:noFill/>
                    </a:lnT>
                    <a:lnB>
                      <a:noFill/>
                    </a:lnB>
                    <a:solidFill>
                      <a:schemeClr val="accent2">
                        <a:lumMod val="40000"/>
                        <a:lumOff val="60000"/>
                      </a:schemeClr>
                    </a:solidFill>
                  </a:tcPr>
                </a:tc>
                <a:tc>
                  <a:txBody>
                    <a:bodyPr/>
                    <a:lstStyle/>
                    <a:p>
                      <a:pPr algn="l" fontAlgn="b"/>
                      <a:r>
                        <a:rPr lang="en-US" sz="1400" b="0" i="0" u="none" strike="noStrike" dirty="0">
                          <a:solidFill>
                            <a:srgbClr val="000000"/>
                          </a:solidFill>
                          <a:effectLst/>
                          <a:latin typeface="Calibri"/>
                        </a:rPr>
                        <a:t> $    89,000.00 </a:t>
                      </a:r>
                    </a:p>
                  </a:txBody>
                  <a:tcPr marL="7620" marR="7620" marT="7620" marB="0" anchor="b">
                    <a:lnL>
                      <a:noFill/>
                    </a:lnL>
                    <a:lnR>
                      <a:noFill/>
                    </a:lnR>
                    <a:lnT>
                      <a:noFill/>
                    </a:lnT>
                    <a:lnB>
                      <a:noFill/>
                    </a:lnB>
                    <a:solidFill>
                      <a:schemeClr val="accent2">
                        <a:lumMod val="40000"/>
                        <a:lumOff val="60000"/>
                      </a:schemeClr>
                    </a:solidFill>
                  </a:tcPr>
                </a:tc>
                <a:extLst>
                  <a:ext uri="{0D108BD9-81ED-4DB2-BD59-A6C34878D82A}">
                    <a16:rowId xmlns:a16="http://schemas.microsoft.com/office/drawing/2014/main" xmlns="" val="10003"/>
                  </a:ext>
                </a:extLst>
              </a:tr>
              <a:tr h="228600">
                <a:tc>
                  <a:txBody>
                    <a:bodyPr/>
                    <a:lstStyle/>
                    <a:p>
                      <a:pPr algn="l" fontAlgn="b"/>
                      <a:r>
                        <a:rPr lang="en-US" sz="1400" b="0" i="0" u="none" strike="noStrike">
                          <a:solidFill>
                            <a:srgbClr val="000000"/>
                          </a:solidFill>
                          <a:effectLst/>
                          <a:latin typeface="Calibri"/>
                        </a:rPr>
                        <a:t>Field Trip Expenditures</a:t>
                      </a:r>
                    </a:p>
                  </a:txBody>
                  <a:tcPr marL="7620" marR="7620" marT="7620" marB="0" anchor="b">
                    <a:lnL>
                      <a:noFill/>
                    </a:lnL>
                    <a:lnR>
                      <a:noFill/>
                    </a:lnR>
                    <a:lnT>
                      <a:noFill/>
                    </a:lnT>
                    <a:lnB>
                      <a:noFill/>
                    </a:lnB>
                  </a:tcPr>
                </a:tc>
                <a:tc>
                  <a:txBody>
                    <a:bodyPr/>
                    <a:lstStyle/>
                    <a:p>
                      <a:pPr algn="l" fontAlgn="b"/>
                      <a:r>
                        <a:rPr lang="en-US" sz="1400" b="0" i="0" u="none" strike="noStrike" dirty="0">
                          <a:solidFill>
                            <a:srgbClr val="000000"/>
                          </a:solidFill>
                          <a:effectLst/>
                          <a:latin typeface="Calibri"/>
                        </a:rPr>
                        <a:t> $6,300.00 </a:t>
                      </a:r>
                    </a:p>
                  </a:txBody>
                  <a:tcPr marL="7620" marR="7620" marT="7620" marB="0" anchor="b">
                    <a:lnL>
                      <a:noFill/>
                    </a:lnL>
                    <a:lnR>
                      <a:noFill/>
                    </a:lnR>
                    <a:lnT>
                      <a:noFill/>
                    </a:lnT>
                    <a:lnB>
                      <a:noFill/>
                    </a:lnB>
                  </a:tcPr>
                </a:tc>
                <a:tc>
                  <a:txBody>
                    <a:bodyPr/>
                    <a:lstStyle/>
                    <a:p>
                      <a:pPr algn="l" fontAlgn="b"/>
                      <a:r>
                        <a:rPr lang="en-US" sz="1400" b="0" i="0" u="none" strike="noStrike">
                          <a:solidFill>
                            <a:srgbClr val="000000"/>
                          </a:solidFill>
                          <a:effectLst/>
                          <a:latin typeface="Calibri"/>
                        </a:rPr>
                        <a:t> $  2,400.00 </a:t>
                      </a:r>
                    </a:p>
                  </a:txBody>
                  <a:tcPr marL="7620" marR="7620" marT="7620" marB="0" anchor="b">
                    <a:lnL>
                      <a:noFill/>
                    </a:lnL>
                    <a:lnR>
                      <a:noFill/>
                    </a:lnR>
                    <a:lnT>
                      <a:noFill/>
                    </a:lnT>
                    <a:lnB>
                      <a:noFill/>
                    </a:lnB>
                  </a:tcPr>
                </a:tc>
                <a:tc>
                  <a:txBody>
                    <a:bodyPr/>
                    <a:lstStyle/>
                    <a:p>
                      <a:pPr algn="l" fontAlgn="b"/>
                      <a:r>
                        <a:rPr lang="en-US" sz="1400" b="0" i="0" u="none" strike="noStrike">
                          <a:solidFill>
                            <a:srgbClr val="000000"/>
                          </a:solidFill>
                          <a:effectLst/>
                          <a:latin typeface="Calibri"/>
                        </a:rPr>
                        <a:t> $                     -   </a:t>
                      </a:r>
                    </a:p>
                  </a:txBody>
                  <a:tcPr marL="7620" marR="7620" marT="7620" marB="0" anchor="b">
                    <a:lnL>
                      <a:noFill/>
                    </a:lnL>
                    <a:lnR>
                      <a:noFill/>
                    </a:lnR>
                    <a:lnT>
                      <a:noFill/>
                    </a:lnT>
                    <a:lnB>
                      <a:noFill/>
                    </a:lnB>
                  </a:tcPr>
                </a:tc>
                <a:tc>
                  <a:txBody>
                    <a:bodyPr/>
                    <a:lstStyle/>
                    <a:p>
                      <a:pPr algn="l" fontAlgn="b"/>
                      <a:r>
                        <a:rPr lang="en-US" sz="1400" b="0" i="0" u="none" strike="noStrike">
                          <a:solidFill>
                            <a:srgbClr val="000000"/>
                          </a:solidFill>
                          <a:effectLst/>
                          <a:latin typeface="Calibri"/>
                        </a:rPr>
                        <a:t> $                          -   </a:t>
                      </a:r>
                    </a:p>
                  </a:txBody>
                  <a:tcPr marL="7620" marR="7620" marT="7620" marB="0" anchor="b">
                    <a:lnL>
                      <a:noFill/>
                    </a:lnL>
                    <a:lnR>
                      <a:noFill/>
                    </a:lnR>
                    <a:lnT>
                      <a:noFill/>
                    </a:lnT>
                    <a:lnB>
                      <a:noFill/>
                    </a:lnB>
                  </a:tcPr>
                </a:tc>
                <a:tc>
                  <a:txBody>
                    <a:bodyPr/>
                    <a:lstStyle/>
                    <a:p>
                      <a:pPr algn="l" fontAlgn="b"/>
                      <a:r>
                        <a:rPr lang="en-US" sz="1400" b="0" i="0" u="none" strike="noStrike" dirty="0">
                          <a:solidFill>
                            <a:srgbClr val="000000"/>
                          </a:solidFill>
                          <a:effectLst/>
                          <a:latin typeface="Calibri"/>
                        </a:rPr>
                        <a:t> $                    -   </a:t>
                      </a:r>
                    </a:p>
                  </a:txBody>
                  <a:tcPr marL="7620" marR="7620" marT="7620" marB="0" anchor="b">
                    <a:lnL>
                      <a:noFill/>
                    </a:lnL>
                    <a:lnR>
                      <a:noFill/>
                    </a:lnR>
                    <a:lnT>
                      <a:noFill/>
                    </a:lnT>
                    <a:lnB>
                      <a:noFill/>
                    </a:lnB>
                  </a:tcPr>
                </a:tc>
                <a:extLst>
                  <a:ext uri="{0D108BD9-81ED-4DB2-BD59-A6C34878D82A}">
                    <a16:rowId xmlns:a16="http://schemas.microsoft.com/office/drawing/2014/main" xmlns="" val="10004"/>
                  </a:ext>
                </a:extLst>
              </a:tr>
              <a:tr h="228600">
                <a:tc>
                  <a:txBody>
                    <a:bodyPr/>
                    <a:lstStyle/>
                    <a:p>
                      <a:pPr algn="l" fontAlgn="b"/>
                      <a:r>
                        <a:rPr lang="en-US" sz="1400" b="0" i="0" u="none" strike="noStrike">
                          <a:solidFill>
                            <a:srgbClr val="000000"/>
                          </a:solidFill>
                          <a:effectLst/>
                          <a:latin typeface="Calibri"/>
                        </a:rPr>
                        <a:t>Athletic Travel</a:t>
                      </a:r>
                    </a:p>
                  </a:txBody>
                  <a:tcPr marL="7620" marR="7620" marT="7620" marB="0" anchor="b">
                    <a:lnL>
                      <a:noFill/>
                    </a:lnL>
                    <a:lnR>
                      <a:noFill/>
                    </a:lnR>
                    <a:lnT>
                      <a:noFill/>
                    </a:lnT>
                    <a:lnB>
                      <a:noFill/>
                    </a:lnB>
                  </a:tcPr>
                </a:tc>
                <a:tc>
                  <a:txBody>
                    <a:bodyPr/>
                    <a:lstStyle/>
                    <a:p>
                      <a:pPr algn="l" fontAlgn="b"/>
                      <a:r>
                        <a:rPr lang="en-US" sz="1400" b="0" i="0" u="none" strike="noStrike">
                          <a:solidFill>
                            <a:srgbClr val="000000"/>
                          </a:solidFill>
                          <a:effectLst/>
                          <a:latin typeface="Calibri"/>
                        </a:rPr>
                        <a:t> $                 -   </a:t>
                      </a:r>
                    </a:p>
                  </a:txBody>
                  <a:tcPr marL="7620" marR="7620" marT="7620" marB="0" anchor="b">
                    <a:lnL>
                      <a:noFill/>
                    </a:lnL>
                    <a:lnR>
                      <a:noFill/>
                    </a:lnR>
                    <a:lnT>
                      <a:noFill/>
                    </a:lnT>
                    <a:lnB>
                      <a:noFill/>
                    </a:lnB>
                  </a:tcPr>
                </a:tc>
                <a:tc>
                  <a:txBody>
                    <a:bodyPr/>
                    <a:lstStyle/>
                    <a:p>
                      <a:pPr algn="l" fontAlgn="b"/>
                      <a:r>
                        <a:rPr lang="en-US" sz="1400" b="0" i="0" u="none" strike="noStrike">
                          <a:solidFill>
                            <a:srgbClr val="000000"/>
                          </a:solidFill>
                          <a:effectLst/>
                          <a:latin typeface="Calibri"/>
                        </a:rPr>
                        <a:t> $               -   </a:t>
                      </a:r>
                    </a:p>
                  </a:txBody>
                  <a:tcPr marL="7620" marR="7620" marT="7620" marB="0" anchor="b">
                    <a:lnL>
                      <a:noFill/>
                    </a:lnL>
                    <a:lnR>
                      <a:noFill/>
                    </a:lnR>
                    <a:lnT>
                      <a:noFill/>
                    </a:lnT>
                    <a:lnB>
                      <a:noFill/>
                    </a:lnB>
                  </a:tcPr>
                </a:tc>
                <a:tc>
                  <a:txBody>
                    <a:bodyPr/>
                    <a:lstStyle/>
                    <a:p>
                      <a:pPr algn="l" fontAlgn="b"/>
                      <a:r>
                        <a:rPr lang="en-US" sz="1400" b="0" i="0" u="none" strike="noStrike">
                          <a:solidFill>
                            <a:srgbClr val="000000"/>
                          </a:solidFill>
                          <a:effectLst/>
                          <a:latin typeface="Calibri"/>
                        </a:rPr>
                        <a:t> $           750.00 </a:t>
                      </a:r>
                    </a:p>
                  </a:txBody>
                  <a:tcPr marL="7620" marR="7620" marT="7620" marB="0" anchor="b">
                    <a:lnL>
                      <a:noFill/>
                    </a:lnL>
                    <a:lnR>
                      <a:noFill/>
                    </a:lnR>
                    <a:lnT>
                      <a:noFill/>
                    </a:lnT>
                    <a:lnB>
                      <a:noFill/>
                    </a:lnB>
                  </a:tcPr>
                </a:tc>
                <a:tc>
                  <a:txBody>
                    <a:bodyPr/>
                    <a:lstStyle/>
                    <a:p>
                      <a:pPr algn="l" fontAlgn="b"/>
                      <a:r>
                        <a:rPr lang="en-US" sz="1400" b="0" i="0" u="none" strike="noStrike">
                          <a:solidFill>
                            <a:srgbClr val="000000"/>
                          </a:solidFill>
                          <a:effectLst/>
                          <a:latin typeface="Calibri"/>
                        </a:rPr>
                        <a:t> $             3,500.00 </a:t>
                      </a:r>
                    </a:p>
                  </a:txBody>
                  <a:tcPr marL="7620" marR="7620" marT="7620" marB="0" anchor="b">
                    <a:lnL>
                      <a:noFill/>
                    </a:lnL>
                    <a:lnR>
                      <a:noFill/>
                    </a:lnR>
                    <a:lnT>
                      <a:noFill/>
                    </a:lnT>
                    <a:lnB>
                      <a:noFill/>
                    </a:lnB>
                  </a:tcPr>
                </a:tc>
                <a:tc>
                  <a:txBody>
                    <a:bodyPr/>
                    <a:lstStyle/>
                    <a:p>
                      <a:pPr algn="l" fontAlgn="b"/>
                      <a:r>
                        <a:rPr lang="en-US" sz="1400" b="0" i="0" u="none" strike="noStrike">
                          <a:solidFill>
                            <a:srgbClr val="000000"/>
                          </a:solidFill>
                          <a:effectLst/>
                          <a:latin typeface="Calibri"/>
                        </a:rPr>
                        <a:t> $    19,000.00 </a:t>
                      </a:r>
                    </a:p>
                  </a:txBody>
                  <a:tcPr marL="7620" marR="7620" marT="7620" marB="0" anchor="b">
                    <a:lnL>
                      <a:noFill/>
                    </a:lnL>
                    <a:lnR>
                      <a:noFill/>
                    </a:lnR>
                    <a:lnT>
                      <a:noFill/>
                    </a:lnT>
                    <a:lnB>
                      <a:noFill/>
                    </a:lnB>
                  </a:tcPr>
                </a:tc>
                <a:extLst>
                  <a:ext uri="{0D108BD9-81ED-4DB2-BD59-A6C34878D82A}">
                    <a16:rowId xmlns:a16="http://schemas.microsoft.com/office/drawing/2014/main" xmlns="" val="10005"/>
                  </a:ext>
                </a:extLst>
              </a:tr>
              <a:tr h="228600">
                <a:tc>
                  <a:txBody>
                    <a:bodyPr/>
                    <a:lstStyle/>
                    <a:p>
                      <a:pPr algn="l" fontAlgn="b"/>
                      <a:r>
                        <a:rPr lang="en-US" sz="1400" b="0" i="0" u="none" strike="noStrike">
                          <a:solidFill>
                            <a:srgbClr val="000000"/>
                          </a:solidFill>
                          <a:effectLst/>
                          <a:latin typeface="Calibri"/>
                        </a:rPr>
                        <a:t>Instructional Supplies</a:t>
                      </a:r>
                    </a:p>
                  </a:txBody>
                  <a:tcPr marL="7620" marR="7620" marT="7620" marB="0" anchor="b">
                    <a:lnL>
                      <a:noFill/>
                    </a:lnL>
                    <a:lnR>
                      <a:noFill/>
                    </a:lnR>
                    <a:lnT>
                      <a:noFill/>
                    </a:lnT>
                    <a:lnB>
                      <a:noFill/>
                    </a:lnB>
                  </a:tcPr>
                </a:tc>
                <a:tc>
                  <a:txBody>
                    <a:bodyPr/>
                    <a:lstStyle/>
                    <a:p>
                      <a:pPr algn="l" fontAlgn="b"/>
                      <a:r>
                        <a:rPr lang="en-US" sz="1400" b="0" i="0" u="none" strike="noStrike" dirty="0">
                          <a:solidFill>
                            <a:srgbClr val="000000"/>
                          </a:solidFill>
                          <a:effectLst/>
                          <a:latin typeface="Calibri"/>
                        </a:rPr>
                        <a:t> $500.00 </a:t>
                      </a:r>
                    </a:p>
                  </a:txBody>
                  <a:tcPr marL="7620" marR="7620" marT="7620" marB="0" anchor="b">
                    <a:lnL>
                      <a:noFill/>
                    </a:lnL>
                    <a:lnR>
                      <a:noFill/>
                    </a:lnR>
                    <a:lnT>
                      <a:noFill/>
                    </a:lnT>
                    <a:lnB>
                      <a:noFill/>
                    </a:lnB>
                  </a:tcPr>
                </a:tc>
                <a:tc>
                  <a:txBody>
                    <a:bodyPr/>
                    <a:lstStyle/>
                    <a:p>
                      <a:pPr algn="l" fontAlgn="b"/>
                      <a:r>
                        <a:rPr lang="en-US" sz="1400" b="0" i="0" u="none" strike="noStrike">
                          <a:solidFill>
                            <a:srgbClr val="000000"/>
                          </a:solidFill>
                          <a:effectLst/>
                          <a:latin typeface="Calibri"/>
                        </a:rPr>
                        <a:t> $     500.00 </a:t>
                      </a:r>
                    </a:p>
                  </a:txBody>
                  <a:tcPr marL="7620" marR="7620" marT="7620" marB="0" anchor="b">
                    <a:lnL>
                      <a:noFill/>
                    </a:lnL>
                    <a:lnR>
                      <a:noFill/>
                    </a:lnR>
                    <a:lnT>
                      <a:noFill/>
                    </a:lnT>
                    <a:lnB>
                      <a:noFill/>
                    </a:lnB>
                  </a:tcPr>
                </a:tc>
                <a:tc>
                  <a:txBody>
                    <a:bodyPr/>
                    <a:lstStyle/>
                    <a:p>
                      <a:pPr algn="l" fontAlgn="b"/>
                      <a:r>
                        <a:rPr lang="en-US" sz="1400" b="0" i="0" u="none" strike="noStrike">
                          <a:solidFill>
                            <a:srgbClr val="000000"/>
                          </a:solidFill>
                          <a:effectLst/>
                          <a:latin typeface="Calibri"/>
                        </a:rPr>
                        <a:t> $        1,000.00 </a:t>
                      </a:r>
                    </a:p>
                  </a:txBody>
                  <a:tcPr marL="7620" marR="7620" marT="7620" marB="0" anchor="b">
                    <a:lnL>
                      <a:noFill/>
                    </a:lnL>
                    <a:lnR>
                      <a:noFill/>
                    </a:lnR>
                    <a:lnT>
                      <a:noFill/>
                    </a:lnT>
                    <a:lnB>
                      <a:noFill/>
                    </a:lnB>
                  </a:tcPr>
                </a:tc>
                <a:tc>
                  <a:txBody>
                    <a:bodyPr/>
                    <a:lstStyle/>
                    <a:p>
                      <a:pPr algn="l" fontAlgn="b"/>
                      <a:r>
                        <a:rPr lang="en-US" sz="1400" b="0" i="0" u="none" strike="noStrike">
                          <a:solidFill>
                            <a:srgbClr val="000000"/>
                          </a:solidFill>
                          <a:effectLst/>
                          <a:latin typeface="Calibri"/>
                        </a:rPr>
                        <a:t> $             1,500.00 </a:t>
                      </a:r>
                    </a:p>
                  </a:txBody>
                  <a:tcPr marL="7620" marR="7620" marT="7620" marB="0" anchor="b">
                    <a:lnL>
                      <a:noFill/>
                    </a:lnL>
                    <a:lnR>
                      <a:noFill/>
                    </a:lnR>
                    <a:lnT>
                      <a:noFill/>
                    </a:lnT>
                    <a:lnB>
                      <a:noFill/>
                    </a:lnB>
                  </a:tcPr>
                </a:tc>
                <a:tc>
                  <a:txBody>
                    <a:bodyPr/>
                    <a:lstStyle/>
                    <a:p>
                      <a:pPr algn="l" fontAlgn="b"/>
                      <a:r>
                        <a:rPr lang="en-US" sz="1400" b="0" i="0" u="none" strike="noStrike">
                          <a:solidFill>
                            <a:srgbClr val="000000"/>
                          </a:solidFill>
                          <a:effectLst/>
                          <a:latin typeface="Calibri"/>
                        </a:rPr>
                        <a:t> $      3,500.00 </a:t>
                      </a:r>
                    </a:p>
                  </a:txBody>
                  <a:tcPr marL="7620" marR="7620" marT="7620" marB="0" anchor="b">
                    <a:lnL>
                      <a:noFill/>
                    </a:lnL>
                    <a:lnR>
                      <a:noFill/>
                    </a:lnR>
                    <a:lnT>
                      <a:noFill/>
                    </a:lnT>
                    <a:lnB>
                      <a:noFill/>
                    </a:lnB>
                  </a:tcPr>
                </a:tc>
                <a:extLst>
                  <a:ext uri="{0D108BD9-81ED-4DB2-BD59-A6C34878D82A}">
                    <a16:rowId xmlns:a16="http://schemas.microsoft.com/office/drawing/2014/main" xmlns="" val="10006"/>
                  </a:ext>
                </a:extLst>
              </a:tr>
              <a:tr h="228600">
                <a:tc>
                  <a:txBody>
                    <a:bodyPr/>
                    <a:lstStyle/>
                    <a:p>
                      <a:pPr algn="l" fontAlgn="b"/>
                      <a:r>
                        <a:rPr lang="en-US" sz="1400" b="0" i="0" u="none" strike="noStrike">
                          <a:solidFill>
                            <a:srgbClr val="000000"/>
                          </a:solidFill>
                          <a:effectLst/>
                          <a:latin typeface="Calibri"/>
                        </a:rPr>
                        <a:t>Office Supplies</a:t>
                      </a:r>
                    </a:p>
                  </a:txBody>
                  <a:tcPr marL="7620" marR="7620" marT="7620" marB="0" anchor="b">
                    <a:lnL>
                      <a:noFill/>
                    </a:lnL>
                    <a:lnR>
                      <a:noFill/>
                    </a:lnR>
                    <a:lnT>
                      <a:noFill/>
                    </a:lnT>
                    <a:lnB>
                      <a:noFill/>
                    </a:lnB>
                  </a:tcPr>
                </a:tc>
                <a:tc>
                  <a:txBody>
                    <a:bodyPr/>
                    <a:lstStyle/>
                    <a:p>
                      <a:pPr algn="l" fontAlgn="b"/>
                      <a:r>
                        <a:rPr lang="en-US" sz="1400" b="0" i="0" u="none" strike="noStrike" dirty="0">
                          <a:solidFill>
                            <a:srgbClr val="000000"/>
                          </a:solidFill>
                          <a:effectLst/>
                          <a:latin typeface="Calibri"/>
                        </a:rPr>
                        <a:t> $320.00 </a:t>
                      </a:r>
                    </a:p>
                  </a:txBody>
                  <a:tcPr marL="7620" marR="7620" marT="7620" marB="0" anchor="b">
                    <a:lnL>
                      <a:noFill/>
                    </a:lnL>
                    <a:lnR>
                      <a:noFill/>
                    </a:lnR>
                    <a:lnT>
                      <a:noFill/>
                    </a:lnT>
                    <a:lnB>
                      <a:noFill/>
                    </a:lnB>
                  </a:tcPr>
                </a:tc>
                <a:tc>
                  <a:txBody>
                    <a:bodyPr/>
                    <a:lstStyle/>
                    <a:p>
                      <a:pPr algn="l" fontAlgn="b"/>
                      <a:r>
                        <a:rPr lang="en-US" sz="1400" b="0" i="0" u="none" strike="noStrike">
                          <a:solidFill>
                            <a:srgbClr val="000000"/>
                          </a:solidFill>
                          <a:effectLst/>
                          <a:latin typeface="Calibri"/>
                        </a:rPr>
                        <a:t> $     150.00 </a:t>
                      </a:r>
                    </a:p>
                  </a:txBody>
                  <a:tcPr marL="7620" marR="7620" marT="7620" marB="0" anchor="b">
                    <a:lnL>
                      <a:noFill/>
                    </a:lnL>
                    <a:lnR>
                      <a:noFill/>
                    </a:lnR>
                    <a:lnT>
                      <a:noFill/>
                    </a:lnT>
                    <a:lnB>
                      <a:noFill/>
                    </a:lnB>
                  </a:tcPr>
                </a:tc>
                <a:tc>
                  <a:txBody>
                    <a:bodyPr/>
                    <a:lstStyle/>
                    <a:p>
                      <a:pPr algn="l" fontAlgn="b"/>
                      <a:r>
                        <a:rPr lang="en-US" sz="1400" b="0" i="0" u="none" strike="noStrike">
                          <a:solidFill>
                            <a:srgbClr val="000000"/>
                          </a:solidFill>
                          <a:effectLst/>
                          <a:latin typeface="Calibri"/>
                        </a:rPr>
                        <a:t> $           335.00 </a:t>
                      </a:r>
                    </a:p>
                  </a:txBody>
                  <a:tcPr marL="7620" marR="7620" marT="7620" marB="0" anchor="b">
                    <a:lnL>
                      <a:noFill/>
                    </a:lnL>
                    <a:lnR>
                      <a:noFill/>
                    </a:lnR>
                    <a:lnT>
                      <a:noFill/>
                    </a:lnT>
                    <a:lnB>
                      <a:noFill/>
                    </a:lnB>
                  </a:tcPr>
                </a:tc>
                <a:tc>
                  <a:txBody>
                    <a:bodyPr/>
                    <a:lstStyle/>
                    <a:p>
                      <a:pPr algn="l" fontAlgn="b"/>
                      <a:r>
                        <a:rPr lang="en-US" sz="1400" b="0" i="0" u="none" strike="noStrike">
                          <a:solidFill>
                            <a:srgbClr val="000000"/>
                          </a:solidFill>
                          <a:effectLst/>
                          <a:latin typeface="Calibri"/>
                        </a:rPr>
                        <a:t> $             1,750.00 </a:t>
                      </a:r>
                    </a:p>
                  </a:txBody>
                  <a:tcPr marL="7620" marR="7620" marT="7620" marB="0" anchor="b">
                    <a:lnL>
                      <a:noFill/>
                    </a:lnL>
                    <a:lnR>
                      <a:noFill/>
                    </a:lnR>
                    <a:lnT>
                      <a:noFill/>
                    </a:lnT>
                    <a:lnB>
                      <a:noFill/>
                    </a:lnB>
                  </a:tcPr>
                </a:tc>
                <a:tc>
                  <a:txBody>
                    <a:bodyPr/>
                    <a:lstStyle/>
                    <a:p>
                      <a:pPr algn="l" fontAlgn="b"/>
                      <a:r>
                        <a:rPr lang="en-US" sz="1400" b="0" i="0" u="none" strike="noStrike">
                          <a:solidFill>
                            <a:srgbClr val="000000"/>
                          </a:solidFill>
                          <a:effectLst/>
                          <a:latin typeface="Calibri"/>
                        </a:rPr>
                        <a:t> $      4,500.00 </a:t>
                      </a:r>
                    </a:p>
                  </a:txBody>
                  <a:tcPr marL="7620" marR="7620" marT="7620" marB="0" anchor="b">
                    <a:lnL>
                      <a:noFill/>
                    </a:lnL>
                    <a:lnR>
                      <a:noFill/>
                    </a:lnR>
                    <a:lnT>
                      <a:noFill/>
                    </a:lnT>
                    <a:lnB>
                      <a:noFill/>
                    </a:lnB>
                  </a:tcPr>
                </a:tc>
                <a:extLst>
                  <a:ext uri="{0D108BD9-81ED-4DB2-BD59-A6C34878D82A}">
                    <a16:rowId xmlns:a16="http://schemas.microsoft.com/office/drawing/2014/main" xmlns="" val="10007"/>
                  </a:ext>
                </a:extLst>
              </a:tr>
              <a:tr h="228600">
                <a:tc>
                  <a:txBody>
                    <a:bodyPr/>
                    <a:lstStyle/>
                    <a:p>
                      <a:pPr algn="l" fontAlgn="b"/>
                      <a:r>
                        <a:rPr lang="en-US" sz="1400" b="0" i="0" u="none" strike="noStrike">
                          <a:solidFill>
                            <a:srgbClr val="000000"/>
                          </a:solidFill>
                          <a:effectLst/>
                          <a:latin typeface="Calibri"/>
                        </a:rPr>
                        <a:t>Misc. Supplies</a:t>
                      </a:r>
                    </a:p>
                  </a:txBody>
                  <a:tcPr marL="7620" marR="7620" marT="7620" marB="0" anchor="b">
                    <a:lnL>
                      <a:noFill/>
                    </a:lnL>
                    <a:lnR>
                      <a:noFill/>
                    </a:lnR>
                    <a:lnT>
                      <a:noFill/>
                    </a:lnT>
                    <a:lnB>
                      <a:noFill/>
                    </a:lnB>
                  </a:tcPr>
                </a:tc>
                <a:tc>
                  <a:txBody>
                    <a:bodyPr/>
                    <a:lstStyle/>
                    <a:p>
                      <a:pPr algn="l" fontAlgn="b"/>
                      <a:r>
                        <a:rPr lang="en-US" sz="1400" b="0" i="0" u="none" strike="noStrike">
                          <a:solidFill>
                            <a:srgbClr val="000000"/>
                          </a:solidFill>
                          <a:effectLst/>
                          <a:latin typeface="Calibri"/>
                        </a:rPr>
                        <a:t> $                 -   </a:t>
                      </a:r>
                    </a:p>
                  </a:txBody>
                  <a:tcPr marL="7620" marR="7620" marT="7620" marB="0" anchor="b">
                    <a:lnL>
                      <a:noFill/>
                    </a:lnL>
                    <a:lnR>
                      <a:noFill/>
                    </a:lnR>
                    <a:lnT>
                      <a:noFill/>
                    </a:lnT>
                    <a:lnB>
                      <a:noFill/>
                    </a:lnB>
                  </a:tcPr>
                </a:tc>
                <a:tc>
                  <a:txBody>
                    <a:bodyPr/>
                    <a:lstStyle/>
                    <a:p>
                      <a:pPr algn="l" fontAlgn="b"/>
                      <a:r>
                        <a:rPr lang="en-US" sz="1400" b="0" i="0" u="none" strike="noStrike">
                          <a:solidFill>
                            <a:srgbClr val="000000"/>
                          </a:solidFill>
                          <a:effectLst/>
                          <a:latin typeface="Calibri"/>
                        </a:rPr>
                        <a:t> $               -   </a:t>
                      </a:r>
                    </a:p>
                  </a:txBody>
                  <a:tcPr marL="7620" marR="7620" marT="7620" marB="0" anchor="b">
                    <a:lnL>
                      <a:noFill/>
                    </a:lnL>
                    <a:lnR>
                      <a:noFill/>
                    </a:lnR>
                    <a:lnT>
                      <a:noFill/>
                    </a:lnT>
                    <a:lnB>
                      <a:noFill/>
                    </a:lnB>
                  </a:tcPr>
                </a:tc>
                <a:tc>
                  <a:txBody>
                    <a:bodyPr/>
                    <a:lstStyle/>
                    <a:p>
                      <a:pPr algn="l" fontAlgn="b"/>
                      <a:r>
                        <a:rPr lang="en-US" sz="1400" b="0" i="0" u="none" strike="noStrike">
                          <a:solidFill>
                            <a:srgbClr val="000000"/>
                          </a:solidFill>
                          <a:effectLst/>
                          <a:latin typeface="Calibri"/>
                        </a:rPr>
                        <a:t> $                     -   </a:t>
                      </a:r>
                    </a:p>
                  </a:txBody>
                  <a:tcPr marL="7620" marR="7620" marT="7620" marB="0" anchor="b">
                    <a:lnL>
                      <a:noFill/>
                    </a:lnL>
                    <a:lnR>
                      <a:noFill/>
                    </a:lnR>
                    <a:lnT>
                      <a:noFill/>
                    </a:lnT>
                    <a:lnB>
                      <a:noFill/>
                    </a:lnB>
                  </a:tcPr>
                </a:tc>
                <a:tc>
                  <a:txBody>
                    <a:bodyPr/>
                    <a:lstStyle/>
                    <a:p>
                      <a:pPr algn="l" fontAlgn="b"/>
                      <a:r>
                        <a:rPr lang="en-US" sz="1400" b="0" i="0" u="none" strike="noStrike">
                          <a:solidFill>
                            <a:srgbClr val="000000"/>
                          </a:solidFill>
                          <a:effectLst/>
                          <a:latin typeface="Calibri"/>
                        </a:rPr>
                        <a:t> $                          -   </a:t>
                      </a:r>
                    </a:p>
                  </a:txBody>
                  <a:tcPr marL="7620" marR="7620" marT="7620" marB="0" anchor="b">
                    <a:lnL>
                      <a:noFill/>
                    </a:lnL>
                    <a:lnR>
                      <a:noFill/>
                    </a:lnR>
                    <a:lnT>
                      <a:noFill/>
                    </a:lnT>
                    <a:lnB>
                      <a:noFill/>
                    </a:lnB>
                  </a:tcPr>
                </a:tc>
                <a:tc>
                  <a:txBody>
                    <a:bodyPr/>
                    <a:lstStyle/>
                    <a:p>
                      <a:pPr algn="l" fontAlgn="b"/>
                      <a:r>
                        <a:rPr lang="en-US" sz="1400" b="0" i="0" u="none" strike="noStrike" dirty="0">
                          <a:solidFill>
                            <a:srgbClr val="000000"/>
                          </a:solidFill>
                          <a:effectLst/>
                          <a:latin typeface="Calibri"/>
                        </a:rPr>
                        <a:t> $    98,000.00 </a:t>
                      </a:r>
                    </a:p>
                  </a:txBody>
                  <a:tcPr marL="7620" marR="7620" marT="7620" marB="0" anchor="b">
                    <a:lnL>
                      <a:noFill/>
                    </a:lnL>
                    <a:lnR>
                      <a:noFill/>
                    </a:lnR>
                    <a:lnT>
                      <a:noFill/>
                    </a:lnT>
                    <a:lnB>
                      <a:noFill/>
                    </a:lnB>
                    <a:solidFill>
                      <a:schemeClr val="accent2">
                        <a:lumMod val="40000"/>
                        <a:lumOff val="60000"/>
                      </a:schemeClr>
                    </a:solidFill>
                  </a:tcPr>
                </a:tc>
                <a:extLst>
                  <a:ext uri="{0D108BD9-81ED-4DB2-BD59-A6C34878D82A}">
                    <a16:rowId xmlns:a16="http://schemas.microsoft.com/office/drawing/2014/main" xmlns="" val="10008"/>
                  </a:ext>
                </a:extLst>
              </a:tr>
              <a:tr h="228600">
                <a:tc>
                  <a:txBody>
                    <a:bodyPr/>
                    <a:lstStyle/>
                    <a:p>
                      <a:pPr algn="l" fontAlgn="b"/>
                      <a:r>
                        <a:rPr lang="en-US" sz="1400" b="0" i="0" u="none" strike="noStrike">
                          <a:solidFill>
                            <a:srgbClr val="000000"/>
                          </a:solidFill>
                          <a:effectLst/>
                          <a:latin typeface="Calibri"/>
                        </a:rPr>
                        <a:t>Club Registration Fees</a:t>
                      </a:r>
                    </a:p>
                  </a:txBody>
                  <a:tcPr marL="7620" marR="7620" marT="7620" marB="0" anchor="b">
                    <a:lnL>
                      <a:noFill/>
                    </a:lnL>
                    <a:lnR>
                      <a:noFill/>
                    </a:lnR>
                    <a:lnT>
                      <a:noFill/>
                    </a:lnT>
                    <a:lnB>
                      <a:noFill/>
                    </a:lnB>
                  </a:tcPr>
                </a:tc>
                <a:tc>
                  <a:txBody>
                    <a:bodyPr/>
                    <a:lstStyle/>
                    <a:p>
                      <a:pPr algn="l" fontAlgn="b"/>
                      <a:r>
                        <a:rPr lang="en-US" sz="1400" b="0" i="0" u="none" strike="noStrike">
                          <a:solidFill>
                            <a:srgbClr val="000000"/>
                          </a:solidFill>
                          <a:effectLst/>
                          <a:latin typeface="Calibri"/>
                        </a:rPr>
                        <a:t> $                 -   </a:t>
                      </a:r>
                    </a:p>
                  </a:txBody>
                  <a:tcPr marL="7620" marR="7620" marT="7620" marB="0" anchor="b">
                    <a:lnL>
                      <a:noFill/>
                    </a:lnL>
                    <a:lnR>
                      <a:noFill/>
                    </a:lnR>
                    <a:lnT>
                      <a:noFill/>
                    </a:lnT>
                    <a:lnB>
                      <a:noFill/>
                    </a:lnB>
                  </a:tcPr>
                </a:tc>
                <a:tc>
                  <a:txBody>
                    <a:bodyPr/>
                    <a:lstStyle/>
                    <a:p>
                      <a:pPr algn="l" fontAlgn="b"/>
                      <a:r>
                        <a:rPr lang="en-US" sz="1400" b="0" i="0" u="none" strike="noStrike">
                          <a:solidFill>
                            <a:srgbClr val="000000"/>
                          </a:solidFill>
                          <a:effectLst/>
                          <a:latin typeface="Calibri"/>
                        </a:rPr>
                        <a:t> $               -   </a:t>
                      </a:r>
                    </a:p>
                  </a:txBody>
                  <a:tcPr marL="7620" marR="7620" marT="7620" marB="0" anchor="b">
                    <a:lnL>
                      <a:noFill/>
                    </a:lnL>
                    <a:lnR>
                      <a:noFill/>
                    </a:lnR>
                    <a:lnT>
                      <a:noFill/>
                    </a:lnT>
                    <a:lnB>
                      <a:noFill/>
                    </a:lnB>
                  </a:tcPr>
                </a:tc>
                <a:tc>
                  <a:txBody>
                    <a:bodyPr/>
                    <a:lstStyle/>
                    <a:p>
                      <a:pPr algn="l" fontAlgn="b"/>
                      <a:r>
                        <a:rPr lang="en-US" sz="1400" b="0" i="0" u="none" strike="noStrike">
                          <a:solidFill>
                            <a:srgbClr val="000000"/>
                          </a:solidFill>
                          <a:effectLst/>
                          <a:latin typeface="Calibri"/>
                        </a:rPr>
                        <a:t> $                     -   </a:t>
                      </a:r>
                    </a:p>
                  </a:txBody>
                  <a:tcPr marL="7620" marR="7620" marT="7620" marB="0" anchor="b">
                    <a:lnL>
                      <a:noFill/>
                    </a:lnL>
                    <a:lnR>
                      <a:noFill/>
                    </a:lnR>
                    <a:lnT>
                      <a:noFill/>
                    </a:lnT>
                    <a:lnB>
                      <a:noFill/>
                    </a:lnB>
                  </a:tcPr>
                </a:tc>
                <a:tc>
                  <a:txBody>
                    <a:bodyPr/>
                    <a:lstStyle/>
                    <a:p>
                      <a:pPr algn="l" fontAlgn="b"/>
                      <a:r>
                        <a:rPr lang="en-US" sz="1400" b="0" i="0" u="none" strike="noStrike">
                          <a:solidFill>
                            <a:srgbClr val="000000"/>
                          </a:solidFill>
                          <a:effectLst/>
                          <a:latin typeface="Calibri"/>
                        </a:rPr>
                        <a:t> $                850.00 </a:t>
                      </a:r>
                    </a:p>
                  </a:txBody>
                  <a:tcPr marL="7620" marR="7620" marT="7620" marB="0" anchor="b">
                    <a:lnL>
                      <a:noFill/>
                    </a:lnL>
                    <a:lnR>
                      <a:noFill/>
                    </a:lnR>
                    <a:lnT>
                      <a:noFill/>
                    </a:lnT>
                    <a:lnB>
                      <a:noFill/>
                    </a:lnB>
                  </a:tcPr>
                </a:tc>
                <a:tc>
                  <a:txBody>
                    <a:bodyPr/>
                    <a:lstStyle/>
                    <a:p>
                      <a:pPr algn="l" fontAlgn="b"/>
                      <a:r>
                        <a:rPr lang="en-US" sz="1400" b="0" i="0" u="none" strike="noStrike">
                          <a:solidFill>
                            <a:srgbClr val="000000"/>
                          </a:solidFill>
                          <a:effectLst/>
                          <a:latin typeface="Calibri"/>
                        </a:rPr>
                        <a:t> $    12,000.00 </a:t>
                      </a:r>
                    </a:p>
                  </a:txBody>
                  <a:tcPr marL="7620" marR="7620" marT="7620" marB="0" anchor="b">
                    <a:lnL>
                      <a:noFill/>
                    </a:lnL>
                    <a:lnR>
                      <a:noFill/>
                    </a:lnR>
                    <a:lnT>
                      <a:noFill/>
                    </a:lnT>
                    <a:lnB>
                      <a:noFill/>
                    </a:lnB>
                  </a:tcPr>
                </a:tc>
                <a:extLst>
                  <a:ext uri="{0D108BD9-81ED-4DB2-BD59-A6C34878D82A}">
                    <a16:rowId xmlns:a16="http://schemas.microsoft.com/office/drawing/2014/main" xmlns="" val="10009"/>
                  </a:ext>
                </a:extLst>
              </a:tr>
              <a:tr h="228600">
                <a:tc>
                  <a:txBody>
                    <a:bodyPr/>
                    <a:lstStyle/>
                    <a:p>
                      <a:pPr algn="l" fontAlgn="b"/>
                      <a:r>
                        <a:rPr lang="en-US" sz="1400" b="0" i="0" u="none" strike="noStrike">
                          <a:solidFill>
                            <a:srgbClr val="000000"/>
                          </a:solidFill>
                          <a:effectLst/>
                          <a:latin typeface="Calibri"/>
                        </a:rPr>
                        <a:t>Club Travel</a:t>
                      </a:r>
                    </a:p>
                  </a:txBody>
                  <a:tcPr marL="7620" marR="7620" marT="7620" marB="0" anchor="b">
                    <a:lnL>
                      <a:noFill/>
                    </a:lnL>
                    <a:lnR>
                      <a:noFill/>
                    </a:lnR>
                    <a:lnT>
                      <a:noFill/>
                    </a:lnT>
                    <a:lnB>
                      <a:noFill/>
                    </a:lnB>
                  </a:tcPr>
                </a:tc>
                <a:tc>
                  <a:txBody>
                    <a:bodyPr/>
                    <a:lstStyle/>
                    <a:p>
                      <a:pPr algn="l" fontAlgn="b"/>
                      <a:r>
                        <a:rPr lang="en-US" sz="1400" b="0" i="0" u="none" strike="noStrike">
                          <a:solidFill>
                            <a:srgbClr val="000000"/>
                          </a:solidFill>
                          <a:effectLst/>
                          <a:latin typeface="Calibri"/>
                        </a:rPr>
                        <a:t> $                 -   </a:t>
                      </a:r>
                    </a:p>
                  </a:txBody>
                  <a:tcPr marL="7620" marR="7620" marT="762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a:rPr>
                        <a:t> $               -   </a:t>
                      </a:r>
                    </a:p>
                  </a:txBody>
                  <a:tcPr marL="7620" marR="7620" marT="762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a:rPr>
                        <a:t> $                     -   </a:t>
                      </a:r>
                    </a:p>
                  </a:txBody>
                  <a:tcPr marL="7620" marR="7620" marT="762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dirty="0">
                          <a:solidFill>
                            <a:srgbClr val="000000"/>
                          </a:solidFill>
                          <a:effectLst/>
                          <a:latin typeface="Calibri"/>
                        </a:rPr>
                        <a:t> $             1,850.00 </a:t>
                      </a:r>
                    </a:p>
                  </a:txBody>
                  <a:tcPr marL="7620" marR="7620" marT="762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a:rPr>
                        <a:t> $    30,000.00 </a:t>
                      </a:r>
                    </a:p>
                  </a:txBody>
                  <a:tcPr marL="7620" marR="7620" marT="7620" marB="0" anchor="b">
                    <a:lnL>
                      <a:noFill/>
                    </a:lnL>
                    <a:lnR>
                      <a:noFill/>
                    </a:lnR>
                    <a:lnT>
                      <a:noFill/>
                    </a:lnT>
                    <a:lnB w="635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xmlns="" val="10010"/>
                  </a:ext>
                </a:extLst>
              </a:tr>
              <a:tr h="236220">
                <a:tc>
                  <a:txBody>
                    <a:bodyPr/>
                    <a:lstStyle/>
                    <a:p>
                      <a:pPr algn="r" fontAlgn="b"/>
                      <a:r>
                        <a:rPr lang="en-US" sz="1400" b="0" i="0" u="none" strike="noStrike" dirty="0">
                          <a:solidFill>
                            <a:srgbClr val="000000"/>
                          </a:solidFill>
                          <a:effectLst/>
                          <a:latin typeface="Calibri"/>
                        </a:rPr>
                        <a:t>Total</a:t>
                      </a:r>
                    </a:p>
                  </a:txBody>
                  <a:tcPr marL="7620" marR="7620" marT="7620" marB="0" anchor="b">
                    <a:lnL>
                      <a:noFill/>
                    </a:lnL>
                    <a:lnR>
                      <a:noFill/>
                    </a:lnR>
                    <a:lnT>
                      <a:noFill/>
                    </a:lnT>
                    <a:lnB>
                      <a:noFill/>
                    </a:lnB>
                  </a:tcPr>
                </a:tc>
                <a:tc>
                  <a:txBody>
                    <a:bodyPr/>
                    <a:lstStyle/>
                    <a:p>
                      <a:pPr algn="l" fontAlgn="b"/>
                      <a:r>
                        <a:rPr lang="en-US" sz="1400" b="0" i="0" u="none" strike="noStrike" dirty="0">
                          <a:solidFill>
                            <a:srgbClr val="000000"/>
                          </a:solidFill>
                          <a:effectLst/>
                          <a:latin typeface="Calibri"/>
                        </a:rPr>
                        <a:t> $7,120.00 </a:t>
                      </a:r>
                    </a:p>
                  </a:txBody>
                  <a:tcPr marL="7620" marR="7620" marT="7620" marB="0" anchor="b">
                    <a:lnL>
                      <a:noFill/>
                    </a:lnL>
                    <a:lnR>
                      <a:noFill/>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a:rPr>
                        <a:t> $  3,050.00 </a:t>
                      </a:r>
                    </a:p>
                  </a:txBody>
                  <a:tcPr marL="7620" marR="7620" marT="7620" marB="0" anchor="b">
                    <a:lnL>
                      <a:noFill/>
                    </a:lnL>
                    <a:lnR>
                      <a:noFill/>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a:rPr>
                        <a:t> $        2,585.00 </a:t>
                      </a:r>
                    </a:p>
                  </a:txBody>
                  <a:tcPr marL="7620" marR="7620" marT="7620" marB="0" anchor="b">
                    <a:lnL>
                      <a:noFill/>
                    </a:lnL>
                    <a:lnR>
                      <a:noFill/>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a:rPr>
                        <a:t> $          26,950.00 </a:t>
                      </a:r>
                    </a:p>
                  </a:txBody>
                  <a:tcPr marL="7620" marR="7620" marT="7620" marB="0" anchor="b">
                    <a:lnL>
                      <a:noFill/>
                    </a:lnL>
                    <a:lnR>
                      <a:noFill/>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a:rPr>
                        <a:t> $  256,000.00 </a:t>
                      </a:r>
                    </a:p>
                  </a:txBody>
                  <a:tcPr marL="7620" marR="7620" marT="7620" marB="0" anchor="b">
                    <a:lnL>
                      <a:noFill/>
                    </a:lnL>
                    <a:lnR>
                      <a:noFill/>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extLst>
                  <a:ext uri="{0D108BD9-81ED-4DB2-BD59-A6C34878D82A}">
                    <a16:rowId xmlns:a16="http://schemas.microsoft.com/office/drawing/2014/main" xmlns="" val="10011"/>
                  </a:ext>
                </a:extLst>
              </a:tr>
              <a:tr h="190500">
                <a:tc>
                  <a:txBody>
                    <a:bodyPr/>
                    <a:lstStyle/>
                    <a:p>
                      <a:pPr algn="l" fontAlgn="b"/>
                      <a:endParaRPr lang="en-US" sz="1100" b="0" i="0" u="none" strike="noStrike">
                        <a:solidFill>
                          <a:srgbClr val="000000"/>
                        </a:solidFill>
                        <a:effectLst/>
                        <a:latin typeface="Calibri"/>
                      </a:endParaRPr>
                    </a:p>
                  </a:txBody>
                  <a:tcPr marL="7620" marR="7620" marT="7620"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a:endParaRPr>
                    </a:p>
                  </a:txBody>
                  <a:tcPr marL="7620" marR="7620" marT="7620" marB="0" anchor="b">
                    <a:lnL>
                      <a:noFill/>
                    </a:lnL>
                    <a:lnR>
                      <a:noFill/>
                    </a:lnR>
                    <a:lnT w="25400" cap="flat" cmpd="dbl" algn="ctr">
                      <a:solidFill>
                        <a:srgbClr val="000000"/>
                      </a:solidFill>
                      <a:prstDash val="solid"/>
                      <a:round/>
                      <a:headEnd type="none" w="med" len="med"/>
                      <a:tailEnd type="none" w="med" len="med"/>
                    </a:lnT>
                    <a:lnB>
                      <a:noFill/>
                    </a:lnB>
                  </a:tcPr>
                </a:tc>
                <a:tc>
                  <a:txBody>
                    <a:bodyPr/>
                    <a:lstStyle/>
                    <a:p>
                      <a:pPr algn="l" fontAlgn="b"/>
                      <a:endParaRPr lang="en-US" sz="1100" b="0" i="0" u="none" strike="noStrike">
                        <a:solidFill>
                          <a:srgbClr val="000000"/>
                        </a:solidFill>
                        <a:effectLst/>
                        <a:latin typeface="Calibri"/>
                      </a:endParaRPr>
                    </a:p>
                  </a:txBody>
                  <a:tcPr marL="7620" marR="7620" marT="7620" marB="0" anchor="b">
                    <a:lnL>
                      <a:noFill/>
                    </a:lnL>
                    <a:lnR>
                      <a:noFill/>
                    </a:lnR>
                    <a:lnT w="25400" cap="flat" cmpd="dbl" algn="ctr">
                      <a:solidFill>
                        <a:srgbClr val="000000"/>
                      </a:solidFill>
                      <a:prstDash val="solid"/>
                      <a:round/>
                      <a:headEnd type="none" w="med" len="med"/>
                      <a:tailEnd type="none" w="med" len="med"/>
                    </a:lnT>
                    <a:lnB>
                      <a:noFill/>
                    </a:lnB>
                  </a:tcPr>
                </a:tc>
                <a:tc>
                  <a:txBody>
                    <a:bodyPr/>
                    <a:lstStyle/>
                    <a:p>
                      <a:pPr algn="l" fontAlgn="b"/>
                      <a:endParaRPr lang="en-US" sz="1100" b="0" i="0" u="none" strike="noStrike">
                        <a:solidFill>
                          <a:srgbClr val="000000"/>
                        </a:solidFill>
                        <a:effectLst/>
                        <a:latin typeface="Calibri"/>
                      </a:endParaRPr>
                    </a:p>
                  </a:txBody>
                  <a:tcPr marL="7620" marR="7620" marT="7620" marB="0" anchor="b">
                    <a:lnL>
                      <a:noFill/>
                    </a:lnL>
                    <a:lnR>
                      <a:noFill/>
                    </a:lnR>
                    <a:lnT w="25400" cap="flat" cmpd="dbl" algn="ctr">
                      <a:solidFill>
                        <a:srgbClr val="000000"/>
                      </a:solidFill>
                      <a:prstDash val="solid"/>
                      <a:round/>
                      <a:headEnd type="none" w="med" len="med"/>
                      <a:tailEnd type="none" w="med" len="med"/>
                    </a:lnT>
                    <a:lnB>
                      <a:noFill/>
                    </a:lnB>
                  </a:tcPr>
                </a:tc>
                <a:tc>
                  <a:txBody>
                    <a:bodyPr/>
                    <a:lstStyle/>
                    <a:p>
                      <a:pPr algn="l" fontAlgn="b"/>
                      <a:endParaRPr lang="en-US" sz="1100" b="0" i="0" u="none" strike="noStrike">
                        <a:solidFill>
                          <a:srgbClr val="000000"/>
                        </a:solidFill>
                        <a:effectLst/>
                        <a:latin typeface="Calibri"/>
                      </a:endParaRPr>
                    </a:p>
                  </a:txBody>
                  <a:tcPr marL="7620" marR="7620" marT="7620" marB="0" anchor="b">
                    <a:lnL>
                      <a:noFill/>
                    </a:lnL>
                    <a:lnR>
                      <a:noFill/>
                    </a:lnR>
                    <a:lnT w="25400" cap="flat" cmpd="dbl" algn="ctr">
                      <a:solidFill>
                        <a:srgbClr val="000000"/>
                      </a:solidFill>
                      <a:prstDash val="solid"/>
                      <a:round/>
                      <a:headEnd type="none" w="med" len="med"/>
                      <a:tailEnd type="none" w="med" len="med"/>
                    </a:lnT>
                    <a:lnB>
                      <a:noFill/>
                    </a:lnB>
                  </a:tcPr>
                </a:tc>
                <a:tc>
                  <a:txBody>
                    <a:bodyPr/>
                    <a:lstStyle/>
                    <a:p>
                      <a:pPr algn="l" fontAlgn="b"/>
                      <a:endParaRPr lang="en-US" sz="1100" b="0" i="0" u="none" strike="noStrike" dirty="0">
                        <a:solidFill>
                          <a:srgbClr val="000000"/>
                        </a:solidFill>
                        <a:effectLst/>
                        <a:latin typeface="Calibri"/>
                      </a:endParaRPr>
                    </a:p>
                  </a:txBody>
                  <a:tcPr marL="7620" marR="7620" marT="7620" marB="0" anchor="b">
                    <a:lnL>
                      <a:noFill/>
                    </a:lnL>
                    <a:lnR>
                      <a:noFill/>
                    </a:lnR>
                    <a:lnT w="25400" cap="flat" cmpd="dbl"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xmlns="" val="10012"/>
                  </a:ext>
                </a:extLst>
              </a:tr>
              <a:tr h="182880">
                <a:tc>
                  <a:txBody>
                    <a:bodyPr/>
                    <a:lstStyle/>
                    <a:p>
                      <a:pPr algn="l" fontAlgn="b"/>
                      <a:r>
                        <a:rPr lang="en-US" sz="1100" b="0" i="0" u="none" strike="noStrike">
                          <a:solidFill>
                            <a:srgbClr val="000000"/>
                          </a:solidFill>
                          <a:effectLst/>
                          <a:latin typeface="Calibri"/>
                        </a:rPr>
                        <a:t>Irregularities noted in prior years</a:t>
                      </a:r>
                    </a:p>
                  </a:txBody>
                  <a:tcPr marL="7620" marR="7620" marT="7620" marB="0" anchor="b">
                    <a:lnL>
                      <a:noFill/>
                    </a:lnL>
                    <a:lnR>
                      <a:noFill/>
                    </a:lnR>
                    <a:lnT>
                      <a:noFill/>
                    </a:lnT>
                    <a:lnB>
                      <a:noFill/>
                    </a:lnB>
                    <a:solidFill>
                      <a:srgbClr val="FFFF00"/>
                    </a:solidFill>
                  </a:tcPr>
                </a:tc>
                <a:tc>
                  <a:txBody>
                    <a:bodyPr/>
                    <a:lstStyle/>
                    <a:p>
                      <a:pPr algn="l" fontAlgn="b"/>
                      <a:endParaRPr lang="en-US" sz="1100" b="0" i="0" u="none" strike="noStrike" dirty="0">
                        <a:solidFill>
                          <a:srgbClr val="000000"/>
                        </a:solidFill>
                        <a:effectLst/>
                        <a:latin typeface="Calibri"/>
                      </a:endParaRPr>
                    </a:p>
                  </a:txBody>
                  <a:tcPr marL="7620" marR="7620" marT="7620" marB="0" anchor="b">
                    <a:lnL>
                      <a:noFill/>
                    </a:lnL>
                    <a:lnR>
                      <a:noFill/>
                    </a:lnR>
                    <a:lnT>
                      <a:noFill/>
                    </a:lnT>
                    <a:lnB>
                      <a:noFill/>
                    </a:lnB>
                  </a:tcPr>
                </a:tc>
                <a:tc>
                  <a:txBody>
                    <a:bodyPr/>
                    <a:lstStyle/>
                    <a:p>
                      <a:pPr algn="l" fontAlgn="b"/>
                      <a:endParaRPr lang="en-US" sz="1100" b="0" i="0" u="none" strike="noStrike" dirty="0">
                        <a:solidFill>
                          <a:srgbClr val="000000"/>
                        </a:solidFill>
                        <a:effectLst/>
                        <a:latin typeface="Calibri"/>
                      </a:endParaRPr>
                    </a:p>
                  </a:txBody>
                  <a:tcPr marL="7620" marR="7620" marT="7620" marB="0" anchor="b">
                    <a:lnL>
                      <a:noFill/>
                    </a:lnL>
                    <a:lnR>
                      <a:noFill/>
                    </a:lnR>
                    <a:lnT>
                      <a:noFill/>
                    </a:lnT>
                    <a:lnB>
                      <a:noFill/>
                    </a:lnB>
                  </a:tcPr>
                </a:tc>
                <a:tc>
                  <a:txBody>
                    <a:bodyPr/>
                    <a:lstStyle/>
                    <a:p>
                      <a:pPr algn="l" fontAlgn="b"/>
                      <a:r>
                        <a:rPr lang="en-US" sz="1100" b="0" i="0" u="none" strike="noStrike" dirty="0">
                          <a:solidFill>
                            <a:srgbClr val="000000"/>
                          </a:solidFill>
                          <a:effectLst/>
                          <a:latin typeface="Calibri"/>
                        </a:rPr>
                        <a:t>Areas of special concern</a:t>
                      </a:r>
                    </a:p>
                  </a:txBody>
                  <a:tcPr marL="7620" marR="7620" marT="7620" marB="0" anchor="b">
                    <a:lnL>
                      <a:noFill/>
                    </a:lnL>
                    <a:lnR>
                      <a:noFill/>
                    </a:lnR>
                    <a:lnT>
                      <a:noFill/>
                    </a:lnT>
                    <a:lnB>
                      <a:noFill/>
                    </a:lnB>
                    <a:solidFill>
                      <a:schemeClr val="accent2">
                        <a:lumMod val="40000"/>
                        <a:lumOff val="60000"/>
                      </a:schemeClr>
                    </a:solidFill>
                  </a:tcPr>
                </a:tc>
                <a:tc>
                  <a:txBody>
                    <a:bodyPr/>
                    <a:lstStyle/>
                    <a:p>
                      <a:pPr algn="l" fontAlgn="b"/>
                      <a:endParaRPr lang="en-US" sz="1100" b="0" i="0" u="none" strike="noStrike">
                        <a:solidFill>
                          <a:srgbClr val="000000"/>
                        </a:solidFill>
                        <a:effectLst/>
                        <a:latin typeface="Calibri"/>
                      </a:endParaRPr>
                    </a:p>
                  </a:txBody>
                  <a:tcPr marL="7620" marR="7620" marT="7620" marB="0" anchor="b">
                    <a:lnL>
                      <a:noFill/>
                    </a:lnL>
                    <a:lnR>
                      <a:noFill/>
                    </a:lnR>
                    <a:lnT>
                      <a:noFill/>
                    </a:lnT>
                    <a:lnB>
                      <a:noFill/>
                    </a:lnB>
                  </a:tcPr>
                </a:tc>
                <a:tc>
                  <a:txBody>
                    <a:bodyPr/>
                    <a:lstStyle/>
                    <a:p>
                      <a:pPr algn="l" fontAlgn="b"/>
                      <a:endParaRPr lang="en-US" sz="1100" b="0" i="0" u="none" strike="noStrike" dirty="0">
                        <a:solidFill>
                          <a:srgbClr val="000000"/>
                        </a:solidFill>
                        <a:effectLst/>
                        <a:latin typeface="Calibri"/>
                      </a:endParaRPr>
                    </a:p>
                  </a:txBody>
                  <a:tcPr marL="7620" marR="7620" marT="7620" marB="0" anchor="b">
                    <a:lnL>
                      <a:noFill/>
                    </a:lnL>
                    <a:lnR>
                      <a:noFill/>
                    </a:lnR>
                    <a:lnT>
                      <a:noFill/>
                    </a:lnT>
                    <a:lnB>
                      <a:noFill/>
                    </a:lnB>
                  </a:tcPr>
                </a:tc>
                <a:extLst>
                  <a:ext uri="{0D108BD9-81ED-4DB2-BD59-A6C34878D82A}">
                    <a16:rowId xmlns:a16="http://schemas.microsoft.com/office/drawing/2014/main" xmlns="" val="10013"/>
                  </a:ext>
                </a:extLst>
              </a:tr>
            </a:tbl>
          </a:graphicData>
        </a:graphic>
      </p:graphicFrame>
    </p:spTree>
    <p:extLst>
      <p:ext uri="{BB962C8B-B14F-4D97-AF65-F5344CB8AC3E}">
        <p14:creationId xmlns:p14="http://schemas.microsoft.com/office/powerpoint/2010/main" val="3070741368"/>
      </p:ext>
    </p:extLst>
  </p:cSld>
  <p:clrMapOvr>
    <a:masterClrMapping/>
  </p:clrMapOvr>
  <p:transition xmlns:p14="http://schemas.microsoft.com/office/powerpoint/2010/main" spd="slow">
    <p:push dir="u"/>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Control Activities for the Purchase of Athletic Supplies</a:t>
            </a:r>
          </a:p>
        </p:txBody>
      </p:sp>
      <p:sp>
        <p:nvSpPr>
          <p:cNvPr id="3" name="Content Placeholder 2"/>
          <p:cNvSpPr>
            <a:spLocks noGrp="1"/>
          </p:cNvSpPr>
          <p:nvPr>
            <p:ph idx="1"/>
          </p:nvPr>
        </p:nvSpPr>
        <p:spPr/>
        <p:txBody>
          <a:bodyPr/>
          <a:lstStyle/>
          <a:p>
            <a:r>
              <a:rPr lang="en-US" dirty="0"/>
              <a:t>Centralize purchasing at the central office level;</a:t>
            </a:r>
          </a:p>
          <a:p>
            <a:r>
              <a:rPr lang="en-US" dirty="0"/>
              <a:t>Require athletic vendors to work directly with the district purchasing agent;</a:t>
            </a:r>
          </a:p>
          <a:p>
            <a:r>
              <a:rPr lang="en-US" dirty="0"/>
              <a:t>Consider central receiving of athletic equipment/supplies;</a:t>
            </a:r>
          </a:p>
          <a:p>
            <a:r>
              <a:rPr lang="en-US" dirty="0"/>
              <a:t>Distribute a written policy statement to vendors concerning post-billing of supply and equipment orders.</a:t>
            </a:r>
          </a:p>
          <a:p>
            <a:pPr marL="0" indent="0">
              <a:buNone/>
            </a:pPr>
            <a:endParaRPr lang="en-US" dirty="0"/>
          </a:p>
        </p:txBody>
      </p:sp>
    </p:spTree>
    <p:extLst>
      <p:ext uri="{BB962C8B-B14F-4D97-AF65-F5344CB8AC3E}">
        <p14:creationId xmlns:p14="http://schemas.microsoft.com/office/powerpoint/2010/main" val="3603516303"/>
      </p:ext>
    </p:extLst>
  </p:cSld>
  <p:clrMapOvr>
    <a:masterClrMapping/>
  </p:clrMapOvr>
  <p:transition xmlns:p14="http://schemas.microsoft.com/office/powerpoint/2010/main" spd="slow">
    <p:push dir="u"/>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Control Activities for the Purchase of Miscellaneous Supplies</a:t>
            </a:r>
          </a:p>
        </p:txBody>
      </p:sp>
      <p:sp>
        <p:nvSpPr>
          <p:cNvPr id="3" name="Content Placeholder 2"/>
          <p:cNvSpPr>
            <a:spLocks noGrp="1"/>
          </p:cNvSpPr>
          <p:nvPr>
            <p:ph idx="1"/>
          </p:nvPr>
        </p:nvSpPr>
        <p:spPr/>
        <p:txBody>
          <a:bodyPr>
            <a:normAutofit fontScale="85000" lnSpcReduction="10000"/>
          </a:bodyPr>
          <a:lstStyle/>
          <a:p>
            <a:r>
              <a:rPr lang="en-US" dirty="0"/>
              <a:t>Centralize purchasing at the central office level;</a:t>
            </a:r>
          </a:p>
          <a:p>
            <a:r>
              <a:rPr lang="en-US" dirty="0"/>
              <a:t>Consider central receiving of miscellaneous student activity fund supplies;</a:t>
            </a:r>
          </a:p>
          <a:p>
            <a:r>
              <a:rPr lang="en-US" dirty="0"/>
              <a:t>Require that requisitions have detailed explanations of goods/services being requested;</a:t>
            </a:r>
          </a:p>
          <a:p>
            <a:r>
              <a:rPr lang="en-US" dirty="0"/>
              <a:t>Provide training at the local school level on account coding  and consider restructuring the chart of accounts to minimize the number of transactions falling in the “miscellaneous” category;</a:t>
            </a:r>
          </a:p>
          <a:p>
            <a:r>
              <a:rPr lang="en-US" dirty="0"/>
              <a:t>Provide detailed training to principals and school bookkeepers about what constitutes both allowable and unallowable student activity fund expenditures.  Consider having this training annually and at any time a new bookkeeper or principal is hired.</a:t>
            </a:r>
          </a:p>
          <a:p>
            <a:endParaRPr lang="en-US" dirty="0"/>
          </a:p>
        </p:txBody>
      </p:sp>
    </p:spTree>
    <p:extLst>
      <p:ext uri="{BB962C8B-B14F-4D97-AF65-F5344CB8AC3E}">
        <p14:creationId xmlns:p14="http://schemas.microsoft.com/office/powerpoint/2010/main" val="1719120203"/>
      </p:ext>
    </p:extLst>
  </p:cSld>
  <p:clrMapOvr>
    <a:masterClrMapping/>
  </p:clrMapOvr>
  <p:transition xmlns:p14="http://schemas.microsoft.com/office/powerpoint/2010/main" spd="slow">
    <p:push dir="u"/>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4514070-3DD8-411D-AC7E-9294D4DC28FA}"/>
              </a:ext>
            </a:extLst>
          </p:cNvPr>
          <p:cNvSpPr>
            <a:spLocks noGrp="1"/>
          </p:cNvSpPr>
          <p:nvPr>
            <p:ph type="title"/>
          </p:nvPr>
        </p:nvSpPr>
        <p:spPr/>
        <p:txBody>
          <a:bodyPr/>
          <a:lstStyle/>
          <a:p>
            <a:r>
              <a:rPr lang="en-US" dirty="0"/>
              <a:t>Financial Pressures	</a:t>
            </a:r>
          </a:p>
        </p:txBody>
      </p:sp>
      <p:sp>
        <p:nvSpPr>
          <p:cNvPr id="3" name="Content Placeholder 2">
            <a:extLst>
              <a:ext uri="{FF2B5EF4-FFF2-40B4-BE49-F238E27FC236}">
                <a16:creationId xmlns:a16="http://schemas.microsoft.com/office/drawing/2014/main" xmlns="" id="{624253AD-C441-4857-AD8A-995C3F439874}"/>
              </a:ext>
            </a:extLst>
          </p:cNvPr>
          <p:cNvSpPr>
            <a:spLocks noGrp="1"/>
          </p:cNvSpPr>
          <p:nvPr>
            <p:ph idx="1"/>
          </p:nvPr>
        </p:nvSpPr>
        <p:spPr/>
        <p:txBody>
          <a:bodyPr/>
          <a:lstStyle/>
          <a:p>
            <a:r>
              <a:rPr lang="en-US" dirty="0"/>
              <a:t>In the late 1940s, criminologist Donald R. Cressey interviewed nearly 200 incarcerated embezzlers, including convicted executives.  He found the great majority committed fraud to meet their financial obligations.</a:t>
            </a:r>
          </a:p>
        </p:txBody>
      </p:sp>
    </p:spTree>
    <p:extLst>
      <p:ext uri="{BB962C8B-B14F-4D97-AF65-F5344CB8AC3E}">
        <p14:creationId xmlns:p14="http://schemas.microsoft.com/office/powerpoint/2010/main" val="218069418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Control Activities for Club Travel</a:t>
            </a:r>
          </a:p>
        </p:txBody>
      </p:sp>
      <p:sp>
        <p:nvSpPr>
          <p:cNvPr id="3" name="Content Placeholder 2"/>
          <p:cNvSpPr>
            <a:spLocks noGrp="1"/>
          </p:cNvSpPr>
          <p:nvPr>
            <p:ph idx="1"/>
          </p:nvPr>
        </p:nvSpPr>
        <p:spPr/>
        <p:txBody>
          <a:bodyPr/>
          <a:lstStyle/>
          <a:p>
            <a:r>
              <a:rPr lang="en-US" dirty="0"/>
              <a:t>Provide clear concise, guidance for club travel to include approved school board policy;</a:t>
            </a:r>
          </a:p>
          <a:p>
            <a:r>
              <a:rPr lang="en-US" dirty="0"/>
              <a:t>Centralize travel requests/disbursements at the central office level;</a:t>
            </a:r>
          </a:p>
          <a:p>
            <a:r>
              <a:rPr lang="en-US" dirty="0"/>
              <a:t>Require that reservations flow through the same channel as regular district travel reservations flow;</a:t>
            </a:r>
          </a:p>
          <a:p>
            <a:r>
              <a:rPr lang="en-US" dirty="0"/>
              <a:t>Distribute clear, concise guidance for club travelers as to the retention of receipts while traveling;</a:t>
            </a:r>
          </a:p>
          <a:p>
            <a:r>
              <a:rPr lang="en-US" dirty="0"/>
              <a:t>Follow-up on the collection of required receipts as soon as the travel is complete. (documentation)</a:t>
            </a:r>
          </a:p>
          <a:p>
            <a:endParaRPr lang="en-US" dirty="0"/>
          </a:p>
          <a:p>
            <a:endParaRPr lang="en-US" dirty="0"/>
          </a:p>
        </p:txBody>
      </p:sp>
    </p:spTree>
    <p:extLst>
      <p:ext uri="{BB962C8B-B14F-4D97-AF65-F5344CB8AC3E}">
        <p14:creationId xmlns:p14="http://schemas.microsoft.com/office/powerpoint/2010/main" val="2122790373"/>
      </p:ext>
    </p:extLst>
  </p:cSld>
  <p:clrMapOvr>
    <a:masterClrMapping/>
  </p:clrMapOvr>
  <p:transition xmlns:p14="http://schemas.microsoft.com/office/powerpoint/2010/main" spd="slow">
    <p:push dir="u"/>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dirty="0"/>
              <a:t>3</a:t>
            </a:r>
            <a:r>
              <a:rPr lang="en-US" sz="4000" baseline="30000" dirty="0"/>
              <a:t>rd</a:t>
            </a:r>
            <a:r>
              <a:rPr lang="en-US" sz="4000" dirty="0"/>
              <a:t> Control Cycle:  Fixed/Capital Assets – FRAUD RISKS</a:t>
            </a:r>
          </a:p>
        </p:txBody>
      </p:sp>
      <p:sp>
        <p:nvSpPr>
          <p:cNvPr id="3" name="Content Placeholder 2"/>
          <p:cNvSpPr>
            <a:spLocks noGrp="1"/>
          </p:cNvSpPr>
          <p:nvPr>
            <p:ph idx="1"/>
          </p:nvPr>
        </p:nvSpPr>
        <p:spPr/>
        <p:txBody>
          <a:bodyPr/>
          <a:lstStyle/>
          <a:p>
            <a:r>
              <a:rPr lang="en-US" dirty="0"/>
              <a:t>The risk that fixed/capital assets meeting the threshold for tagging and logging in subsidiary records will not be captured for inventory logging or tagging;</a:t>
            </a:r>
          </a:p>
          <a:p>
            <a:r>
              <a:rPr lang="en-US" dirty="0"/>
              <a:t>The risk that fixed/capital assets that have not been tagged and logged into the subsidiary records are stolen or converted to personal use.</a:t>
            </a:r>
          </a:p>
          <a:p>
            <a:pPr marL="0" indent="0">
              <a:buNone/>
            </a:pPr>
            <a:endParaRPr lang="en-US" dirty="0"/>
          </a:p>
        </p:txBody>
      </p:sp>
    </p:spTree>
    <p:extLst>
      <p:ext uri="{BB962C8B-B14F-4D97-AF65-F5344CB8AC3E}">
        <p14:creationId xmlns:p14="http://schemas.microsoft.com/office/powerpoint/2010/main" val="1518644232"/>
      </p:ext>
    </p:extLst>
  </p:cSld>
  <p:clrMapOvr>
    <a:masterClrMapping/>
  </p:clrMapOvr>
  <p:transition xmlns:p14="http://schemas.microsoft.com/office/powerpoint/2010/main" spd="slow">
    <p:push dir="u"/>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Fixed/Capital Assets – Where is the Risk?</a:t>
            </a:r>
          </a:p>
        </p:txBody>
      </p:sp>
      <p:sp>
        <p:nvSpPr>
          <p:cNvPr id="3" name="Content Placeholder 2"/>
          <p:cNvSpPr>
            <a:spLocks noGrp="1"/>
          </p:cNvSpPr>
          <p:nvPr>
            <p:ph idx="1"/>
          </p:nvPr>
        </p:nvSpPr>
        <p:spPr/>
        <p:txBody>
          <a:bodyPr/>
          <a:lstStyle/>
          <a:p>
            <a:r>
              <a:rPr lang="en-US" dirty="0"/>
              <a:t>Decentralized systems of activity fund accounting;</a:t>
            </a:r>
          </a:p>
          <a:p>
            <a:r>
              <a:rPr lang="en-US" dirty="0"/>
              <a:t>Untrained staff or poorly trained staff at the local schools in the area of disbursement transaction coding; (object codes are not properly used)</a:t>
            </a:r>
          </a:p>
          <a:p>
            <a:r>
              <a:rPr lang="en-US" dirty="0"/>
              <a:t>Capital asset tagging is not completed at the point of equipment delivery;</a:t>
            </a:r>
          </a:p>
          <a:p>
            <a:r>
              <a:rPr lang="en-US" dirty="0"/>
              <a:t>Physical inventories are not performed or are not 100%.</a:t>
            </a:r>
          </a:p>
          <a:p>
            <a:pPr marL="0" indent="0">
              <a:buNone/>
            </a:pPr>
            <a:endParaRPr lang="en-US" dirty="0"/>
          </a:p>
          <a:p>
            <a:endParaRPr lang="en-US" dirty="0"/>
          </a:p>
        </p:txBody>
      </p:sp>
    </p:spTree>
    <p:extLst>
      <p:ext uri="{BB962C8B-B14F-4D97-AF65-F5344CB8AC3E}">
        <p14:creationId xmlns:p14="http://schemas.microsoft.com/office/powerpoint/2010/main" val="3766532962"/>
      </p:ext>
    </p:extLst>
  </p:cSld>
  <p:clrMapOvr>
    <a:masterClrMapping/>
  </p:clrMapOvr>
  <p:transition xmlns:p14="http://schemas.microsoft.com/office/powerpoint/2010/main" spd="slow">
    <p:push dir="u"/>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Control Activities for Fixed/Capital Assets purchased with Student Activity Funds</a:t>
            </a:r>
          </a:p>
        </p:txBody>
      </p:sp>
      <p:sp>
        <p:nvSpPr>
          <p:cNvPr id="3" name="Content Placeholder 2"/>
          <p:cNvSpPr>
            <a:spLocks noGrp="1"/>
          </p:cNvSpPr>
          <p:nvPr>
            <p:ph idx="1"/>
          </p:nvPr>
        </p:nvSpPr>
        <p:spPr/>
        <p:txBody>
          <a:bodyPr>
            <a:normAutofit fontScale="77500" lnSpcReduction="20000"/>
          </a:bodyPr>
          <a:lstStyle/>
          <a:p>
            <a:r>
              <a:rPr lang="en-US" dirty="0"/>
              <a:t>Consider centralizing student activity fund purchasing and accounts payable functions at the central office level;</a:t>
            </a:r>
          </a:p>
          <a:p>
            <a:r>
              <a:rPr lang="en-US" dirty="0"/>
              <a:t>Provide training in the area of account coding, concentrating on objects that will trigger the inclusion of the purchase as a capital asset;</a:t>
            </a:r>
          </a:p>
          <a:p>
            <a:r>
              <a:rPr lang="en-US" dirty="0"/>
              <a:t>Provide fraud training to all personnel involved in the reconciliation process and others involved in fixed/capital asset management;</a:t>
            </a:r>
          </a:p>
          <a:p>
            <a:r>
              <a:rPr lang="en-US" dirty="0"/>
              <a:t>Provide clear, concise guidance in the area of Fixed/Capital Asset management, including the types of assets that must be capitalized or inventoried;</a:t>
            </a:r>
          </a:p>
          <a:p>
            <a:r>
              <a:rPr lang="en-US" dirty="0"/>
              <a:t>Require tags to be affixed to capitalized or inventoried assets at the time of receipt of the goods;</a:t>
            </a:r>
          </a:p>
          <a:p>
            <a:r>
              <a:rPr lang="en-US" dirty="0"/>
              <a:t>Require that a 100% inventory be performed an least annually and monitor the inventory to make sure that 100% coverage is met.</a:t>
            </a:r>
          </a:p>
        </p:txBody>
      </p:sp>
    </p:spTree>
    <p:extLst>
      <p:ext uri="{BB962C8B-B14F-4D97-AF65-F5344CB8AC3E}">
        <p14:creationId xmlns:p14="http://schemas.microsoft.com/office/powerpoint/2010/main" val="1857810730"/>
      </p:ext>
    </p:extLst>
  </p:cSld>
  <p:clrMapOvr>
    <a:masterClrMapping/>
  </p:clrMapOvr>
  <p:transition xmlns:p14="http://schemas.microsoft.com/office/powerpoint/2010/main" spd="slow">
    <p:push dir="u"/>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418AEA8-EB11-47F5-A937-42739C4F20F3}"/>
              </a:ext>
            </a:extLst>
          </p:cNvPr>
          <p:cNvSpPr>
            <a:spLocks noGrp="1"/>
          </p:cNvSpPr>
          <p:nvPr>
            <p:ph type="title"/>
          </p:nvPr>
        </p:nvSpPr>
        <p:spPr/>
        <p:txBody>
          <a:bodyPr/>
          <a:lstStyle/>
          <a:p>
            <a:r>
              <a:rPr lang="en-US" dirty="0"/>
              <a:t>Fraud Prevention Checklist</a:t>
            </a:r>
          </a:p>
        </p:txBody>
      </p:sp>
      <p:sp>
        <p:nvSpPr>
          <p:cNvPr id="3" name="Content Placeholder 2">
            <a:extLst>
              <a:ext uri="{FF2B5EF4-FFF2-40B4-BE49-F238E27FC236}">
                <a16:creationId xmlns:a16="http://schemas.microsoft.com/office/drawing/2014/main" xmlns="" id="{C196BD2D-7ACA-4CDC-A11B-15DDCFB5E8E0}"/>
              </a:ext>
            </a:extLst>
          </p:cNvPr>
          <p:cNvSpPr>
            <a:spLocks noGrp="1"/>
          </p:cNvSpPr>
          <p:nvPr>
            <p:ph idx="1"/>
          </p:nvPr>
        </p:nvSpPr>
        <p:spPr/>
        <p:txBody>
          <a:bodyPr>
            <a:normAutofit lnSpcReduction="10000"/>
          </a:bodyPr>
          <a:lstStyle/>
          <a:p>
            <a:r>
              <a:rPr lang="en-US" dirty="0"/>
              <a:t>Is ongoing anti-fraud training provided to all employees?</a:t>
            </a:r>
          </a:p>
          <a:p>
            <a:r>
              <a:rPr lang="en-US" dirty="0"/>
              <a:t>Do employees feel free to report fraud without fear of being “outed”?</a:t>
            </a:r>
          </a:p>
          <a:p>
            <a:r>
              <a:rPr lang="en-US" dirty="0"/>
              <a:t>Has a policy of zero-tolerance for fraud been communicated to employees through words and actions?</a:t>
            </a:r>
          </a:p>
          <a:p>
            <a:r>
              <a:rPr lang="en-US" dirty="0"/>
              <a:t>Is an effective fraud reporting mechanism in place?</a:t>
            </a:r>
          </a:p>
          <a:p>
            <a:pPr lvl="1"/>
            <a:r>
              <a:rPr lang="en-US" dirty="0"/>
              <a:t>Hotline</a:t>
            </a:r>
          </a:p>
          <a:p>
            <a:pPr lvl="1"/>
            <a:r>
              <a:rPr lang="en-US" dirty="0"/>
              <a:t>Dedicated email box</a:t>
            </a:r>
          </a:p>
          <a:p>
            <a:pPr lvl="1"/>
            <a:r>
              <a:rPr lang="en-US" dirty="0"/>
              <a:t>Web-based form</a:t>
            </a:r>
          </a:p>
        </p:txBody>
      </p:sp>
    </p:spTree>
    <p:extLst>
      <p:ext uri="{BB962C8B-B14F-4D97-AF65-F5344CB8AC3E}">
        <p14:creationId xmlns:p14="http://schemas.microsoft.com/office/powerpoint/2010/main" val="2343367898"/>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E1F1BD2-9A46-4530-8129-D9A3855D2935}"/>
              </a:ext>
            </a:extLst>
          </p:cNvPr>
          <p:cNvSpPr>
            <a:spLocks noGrp="1"/>
          </p:cNvSpPr>
          <p:nvPr>
            <p:ph type="title"/>
          </p:nvPr>
        </p:nvSpPr>
        <p:spPr/>
        <p:txBody>
          <a:bodyPr/>
          <a:lstStyle/>
          <a:p>
            <a:r>
              <a:rPr lang="en-US" dirty="0"/>
              <a:t>Fraud Prevention Checklist</a:t>
            </a:r>
          </a:p>
        </p:txBody>
      </p:sp>
      <p:sp>
        <p:nvSpPr>
          <p:cNvPr id="3" name="Content Placeholder 2">
            <a:extLst>
              <a:ext uri="{FF2B5EF4-FFF2-40B4-BE49-F238E27FC236}">
                <a16:creationId xmlns:a16="http://schemas.microsoft.com/office/drawing/2014/main" xmlns="" id="{238886F8-C9F4-4481-B614-B2884B855512}"/>
              </a:ext>
            </a:extLst>
          </p:cNvPr>
          <p:cNvSpPr>
            <a:spLocks noGrp="1"/>
          </p:cNvSpPr>
          <p:nvPr>
            <p:ph idx="1"/>
          </p:nvPr>
        </p:nvSpPr>
        <p:spPr/>
        <p:txBody>
          <a:bodyPr>
            <a:normAutofit fontScale="85000" lnSpcReduction="20000"/>
          </a:bodyPr>
          <a:lstStyle/>
          <a:p>
            <a:r>
              <a:rPr lang="en-US" dirty="0"/>
              <a:t>Is possible fraudulent conduct aggressively sought out, rather than dealt with passively?</a:t>
            </a:r>
          </a:p>
          <a:p>
            <a:r>
              <a:rPr lang="en-US" dirty="0"/>
              <a:t>Are surprise “Fraud” audits performed?</a:t>
            </a:r>
          </a:p>
          <a:p>
            <a:r>
              <a:rPr lang="en-US" dirty="0"/>
              <a:t>Does Management actively review controls, processes, accounts, or transactions?</a:t>
            </a:r>
          </a:p>
          <a:p>
            <a:r>
              <a:rPr lang="en-US" dirty="0"/>
              <a:t>Are fraud risk assessments performed to identify and mitigate the district’s vulnerabilities to fraud?</a:t>
            </a:r>
          </a:p>
          <a:p>
            <a:r>
              <a:rPr lang="en-US" dirty="0"/>
              <a:t>Are internal controls in place and working effectively?</a:t>
            </a:r>
          </a:p>
          <a:p>
            <a:r>
              <a:rPr lang="en-US" dirty="0"/>
              <a:t>Are employee support programs in place to assist employees struggling with addiction, mental/emotional health, family, or financial problems? (Employee Assistance Programs)</a:t>
            </a:r>
          </a:p>
          <a:p>
            <a:r>
              <a:rPr lang="en-US" dirty="0"/>
              <a:t>Are regular, anonymous surveys conducted to assess employee morale?</a:t>
            </a:r>
          </a:p>
        </p:txBody>
      </p:sp>
    </p:spTree>
    <p:extLst>
      <p:ext uri="{BB962C8B-B14F-4D97-AF65-F5344CB8AC3E}">
        <p14:creationId xmlns:p14="http://schemas.microsoft.com/office/powerpoint/2010/main" val="35981960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9103CD0-37C6-40D6-B402-8E16F074F20F}"/>
              </a:ext>
            </a:extLst>
          </p:cNvPr>
          <p:cNvSpPr>
            <a:spLocks noGrp="1"/>
          </p:cNvSpPr>
          <p:nvPr>
            <p:ph type="title"/>
          </p:nvPr>
        </p:nvSpPr>
        <p:spPr/>
        <p:txBody>
          <a:bodyPr/>
          <a:lstStyle/>
          <a:p>
            <a:r>
              <a:rPr lang="en-US" dirty="0"/>
              <a:t>Categories of Fraud	</a:t>
            </a:r>
          </a:p>
        </p:txBody>
      </p:sp>
      <p:sp>
        <p:nvSpPr>
          <p:cNvPr id="3" name="Content Placeholder 2">
            <a:extLst>
              <a:ext uri="{FF2B5EF4-FFF2-40B4-BE49-F238E27FC236}">
                <a16:creationId xmlns:a16="http://schemas.microsoft.com/office/drawing/2014/main" xmlns="" id="{8E9DB117-C7AD-47C2-9AC0-4F521798AF3C}"/>
              </a:ext>
            </a:extLst>
          </p:cNvPr>
          <p:cNvSpPr>
            <a:spLocks noGrp="1"/>
          </p:cNvSpPr>
          <p:nvPr>
            <p:ph idx="1"/>
          </p:nvPr>
        </p:nvSpPr>
        <p:spPr/>
        <p:txBody>
          <a:bodyPr/>
          <a:lstStyle/>
          <a:p>
            <a:r>
              <a:rPr lang="en-US" dirty="0"/>
              <a:t>Asset Misappropriation – Occurs in 86% of cases</a:t>
            </a:r>
          </a:p>
          <a:p>
            <a:r>
              <a:rPr lang="en-US" dirty="0"/>
              <a:t>Corruption – Occurs in 43% of cases</a:t>
            </a:r>
          </a:p>
          <a:p>
            <a:r>
              <a:rPr lang="en-US" dirty="0"/>
              <a:t>Financial Statement Fraud – Occurs in 10% of case</a:t>
            </a:r>
          </a:p>
          <a:p>
            <a:endParaRPr lang="en-US" dirty="0"/>
          </a:p>
          <a:p>
            <a:pPr marL="0" indent="0">
              <a:buNone/>
            </a:pPr>
            <a:endParaRPr lang="en-US" dirty="0"/>
          </a:p>
        </p:txBody>
      </p:sp>
    </p:spTree>
    <p:extLst>
      <p:ext uri="{BB962C8B-B14F-4D97-AF65-F5344CB8AC3E}">
        <p14:creationId xmlns:p14="http://schemas.microsoft.com/office/powerpoint/2010/main" val="13210643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Types of Fraud Schemes in School Districts ***</a:t>
            </a:r>
          </a:p>
        </p:txBody>
      </p:sp>
      <p:sp>
        <p:nvSpPr>
          <p:cNvPr id="3" name="Content Placeholder 2"/>
          <p:cNvSpPr>
            <a:spLocks noGrp="1"/>
          </p:cNvSpPr>
          <p:nvPr>
            <p:ph idx="1"/>
          </p:nvPr>
        </p:nvSpPr>
        <p:spPr/>
        <p:txBody>
          <a:bodyPr>
            <a:normAutofit fontScale="70000" lnSpcReduction="20000"/>
          </a:bodyPr>
          <a:lstStyle/>
          <a:p>
            <a:r>
              <a:rPr lang="en-US" b="1" u="sng" dirty="0"/>
              <a:t>Corruption </a:t>
            </a:r>
            <a:r>
              <a:rPr lang="en-US" dirty="0"/>
              <a:t>– Number 1 type of fraud scheme in governmental entities.  It is also the hardest type of fraud to prove. Corruption occurs in 43% of the cases.</a:t>
            </a:r>
          </a:p>
          <a:p>
            <a:pPr marL="0" indent="0">
              <a:buNone/>
            </a:pPr>
            <a:endParaRPr lang="en-US" dirty="0"/>
          </a:p>
          <a:p>
            <a:pPr lvl="1"/>
            <a:r>
              <a:rPr lang="en-US" dirty="0"/>
              <a:t>Conflict of interest – occurs when a person who holds a position of implicit trust has a competing professional or personal interest that motivates their decisions.</a:t>
            </a:r>
          </a:p>
          <a:p>
            <a:pPr lvl="2"/>
            <a:r>
              <a:rPr lang="en-US" dirty="0"/>
              <a:t>Purchasing Schemes</a:t>
            </a:r>
          </a:p>
          <a:p>
            <a:pPr lvl="1"/>
            <a:r>
              <a:rPr lang="en-US" dirty="0"/>
              <a:t>Bribery – the offering, promising, giving, accepting, or soliciting of an advantage as an inducement for an action which is illegal, unethical or a breach of trust.</a:t>
            </a:r>
          </a:p>
          <a:p>
            <a:pPr lvl="2"/>
            <a:r>
              <a:rPr lang="en-US" dirty="0"/>
              <a:t>Invoice Kickbacks</a:t>
            </a:r>
          </a:p>
          <a:p>
            <a:pPr lvl="2"/>
            <a:r>
              <a:rPr lang="en-US" dirty="0"/>
              <a:t>Bid Rigging</a:t>
            </a:r>
          </a:p>
          <a:p>
            <a:pPr lvl="1"/>
            <a:r>
              <a:rPr lang="en-US" dirty="0"/>
              <a:t>Illegal Gratuities:  When someone gives something of value to a public official because that public official does or fails to do some act.</a:t>
            </a:r>
          </a:p>
          <a:p>
            <a:pPr lvl="1"/>
            <a:r>
              <a:rPr lang="en-US" dirty="0"/>
              <a:t>Economic Extortion (Blackmail):  Occurs when a member demands payment from a donor to influence or to make a decision.</a:t>
            </a:r>
          </a:p>
          <a:p>
            <a:pPr marL="393192" lvl="1" indent="0">
              <a:buNone/>
            </a:pPr>
            <a:endParaRPr lang="en-US" dirty="0"/>
          </a:p>
          <a:p>
            <a:pPr marL="393192" lvl="1" indent="0">
              <a:buNone/>
            </a:pPr>
            <a:r>
              <a:rPr lang="en-US" dirty="0"/>
              <a:t>*** - From the ACFE 2020 </a:t>
            </a:r>
            <a:r>
              <a:rPr lang="en-US" i="1" dirty="0"/>
              <a:t>Report to the Nations (Association of Certified Fraud Examiners)</a:t>
            </a:r>
          </a:p>
        </p:txBody>
      </p:sp>
    </p:spTree>
    <p:extLst>
      <p:ext uri="{BB962C8B-B14F-4D97-AF65-F5344CB8AC3E}">
        <p14:creationId xmlns:p14="http://schemas.microsoft.com/office/powerpoint/2010/main" val="4624668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BBF4748-E834-46ED-A477-9F406BC88616}"/>
              </a:ext>
            </a:extLst>
          </p:cNvPr>
          <p:cNvSpPr>
            <a:spLocks noGrp="1"/>
          </p:cNvSpPr>
          <p:nvPr>
            <p:ph type="title"/>
          </p:nvPr>
        </p:nvSpPr>
        <p:spPr/>
        <p:txBody>
          <a:bodyPr>
            <a:normAutofit fontScale="90000"/>
          </a:bodyPr>
          <a:lstStyle/>
          <a:p>
            <a:r>
              <a:rPr lang="en-US" dirty="0"/>
              <a:t>Types of Fraud Schemes in School Districts ***</a:t>
            </a:r>
          </a:p>
        </p:txBody>
      </p:sp>
      <p:sp>
        <p:nvSpPr>
          <p:cNvPr id="3" name="Content Placeholder 2">
            <a:extLst>
              <a:ext uri="{FF2B5EF4-FFF2-40B4-BE49-F238E27FC236}">
                <a16:creationId xmlns:a16="http://schemas.microsoft.com/office/drawing/2014/main" xmlns="" id="{989BE102-4D10-4586-8DE1-F21ADFF5DFDB}"/>
              </a:ext>
            </a:extLst>
          </p:cNvPr>
          <p:cNvSpPr>
            <a:spLocks noGrp="1"/>
          </p:cNvSpPr>
          <p:nvPr>
            <p:ph idx="1"/>
          </p:nvPr>
        </p:nvSpPr>
        <p:spPr/>
        <p:txBody>
          <a:bodyPr>
            <a:normAutofit fontScale="25000" lnSpcReduction="20000"/>
          </a:bodyPr>
          <a:lstStyle/>
          <a:p>
            <a:r>
              <a:rPr lang="en-US" sz="6400" b="1" u="sng" dirty="0"/>
              <a:t>Asset misappropriation </a:t>
            </a:r>
            <a:r>
              <a:rPr lang="en-US" sz="6400" dirty="0"/>
              <a:t>is the second most common type of fraud schemes in school districts and includes –</a:t>
            </a:r>
          </a:p>
          <a:p>
            <a:pPr marL="0" indent="0">
              <a:buNone/>
            </a:pPr>
            <a:r>
              <a:rPr lang="en-US" sz="6400" dirty="0"/>
              <a:t>Embezzlement of School Site Funds</a:t>
            </a:r>
          </a:p>
          <a:p>
            <a:pPr lvl="1"/>
            <a:r>
              <a:rPr lang="en-US" sz="6400" dirty="0"/>
              <a:t>Theft of cash in student activity funds</a:t>
            </a:r>
          </a:p>
          <a:p>
            <a:pPr lvl="1"/>
            <a:r>
              <a:rPr lang="en-US" sz="6400" dirty="0"/>
              <a:t>Theft of refunds and other receipts</a:t>
            </a:r>
          </a:p>
          <a:p>
            <a:pPr marL="0" indent="0">
              <a:buNone/>
            </a:pPr>
            <a:r>
              <a:rPr lang="en-US" sz="6400" dirty="0"/>
              <a:t>Invoice Schemes</a:t>
            </a:r>
          </a:p>
          <a:p>
            <a:pPr lvl="1"/>
            <a:r>
              <a:rPr lang="en-US" sz="6400" dirty="0"/>
              <a:t>Fictitious Vendors</a:t>
            </a:r>
          </a:p>
          <a:p>
            <a:pPr lvl="1"/>
            <a:r>
              <a:rPr lang="en-US" sz="6400" dirty="0"/>
              <a:t>Fictitious Invoices/Overstated Invoices</a:t>
            </a:r>
          </a:p>
          <a:p>
            <a:pPr marL="0" indent="0">
              <a:buNone/>
            </a:pPr>
            <a:r>
              <a:rPr lang="en-US" sz="6400" dirty="0"/>
              <a:t>Credit Card Fraud</a:t>
            </a:r>
          </a:p>
          <a:p>
            <a:pPr lvl="1"/>
            <a:r>
              <a:rPr lang="en-US" sz="6400" dirty="0"/>
              <a:t>Personal purchases made on district card</a:t>
            </a:r>
          </a:p>
          <a:p>
            <a:pPr marL="0" indent="0">
              <a:buNone/>
            </a:pPr>
            <a:r>
              <a:rPr lang="en-US" sz="6400" dirty="0"/>
              <a:t>Ghost Employees</a:t>
            </a:r>
          </a:p>
          <a:p>
            <a:pPr lvl="1"/>
            <a:r>
              <a:rPr lang="en-US" sz="6400" dirty="0"/>
              <a:t>Failure to de-activate terminated employee</a:t>
            </a:r>
          </a:p>
          <a:p>
            <a:pPr lvl="1"/>
            <a:r>
              <a:rPr lang="en-US" sz="6400" dirty="0"/>
              <a:t>Creating a fake employee</a:t>
            </a:r>
          </a:p>
          <a:p>
            <a:pPr lvl="1"/>
            <a:r>
              <a:rPr lang="en-US" sz="6400" dirty="0"/>
              <a:t>Falsified wages/hours</a:t>
            </a:r>
          </a:p>
          <a:p>
            <a:pPr marL="0" indent="0">
              <a:buNone/>
            </a:pPr>
            <a:r>
              <a:rPr lang="en-US" sz="6400" dirty="0"/>
              <a:t>Expense Reimbursement Schemes</a:t>
            </a:r>
          </a:p>
          <a:p>
            <a:pPr lvl="1"/>
            <a:r>
              <a:rPr lang="en-US" sz="6400" dirty="0"/>
              <a:t>Overstated expenses</a:t>
            </a:r>
          </a:p>
          <a:p>
            <a:pPr lvl="1"/>
            <a:r>
              <a:rPr lang="en-US" sz="6400" dirty="0"/>
              <a:t>Fictitious expenses</a:t>
            </a:r>
          </a:p>
          <a:p>
            <a:pPr lvl="1"/>
            <a:r>
              <a:rPr lang="en-US" sz="6400" dirty="0"/>
              <a:t>Multiple reimbursements</a:t>
            </a:r>
          </a:p>
          <a:p>
            <a:pPr lvl="1"/>
            <a:endParaRPr lang="en-US" sz="6400" dirty="0"/>
          </a:p>
          <a:p>
            <a:pPr lvl="1"/>
            <a:endParaRPr lang="en-US" sz="5600" dirty="0"/>
          </a:p>
          <a:p>
            <a:pPr marL="0" indent="0">
              <a:buNone/>
            </a:pPr>
            <a:endParaRPr lang="en-US" sz="5600" i="1" dirty="0"/>
          </a:p>
          <a:p>
            <a:pPr lvl="1"/>
            <a:endParaRPr lang="en-US" dirty="0"/>
          </a:p>
        </p:txBody>
      </p:sp>
    </p:spTree>
    <p:extLst>
      <p:ext uri="{BB962C8B-B14F-4D97-AF65-F5344CB8AC3E}">
        <p14:creationId xmlns:p14="http://schemas.microsoft.com/office/powerpoint/2010/main" val="35758414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7EF7D39-E2D7-4A3D-A61F-E52ECE3A886C}"/>
              </a:ext>
            </a:extLst>
          </p:cNvPr>
          <p:cNvSpPr>
            <a:spLocks noGrp="1"/>
          </p:cNvSpPr>
          <p:nvPr>
            <p:ph type="title"/>
          </p:nvPr>
        </p:nvSpPr>
        <p:spPr/>
        <p:txBody>
          <a:bodyPr>
            <a:normAutofit fontScale="90000"/>
          </a:bodyPr>
          <a:lstStyle/>
          <a:p>
            <a:r>
              <a:rPr lang="en-US" dirty="0"/>
              <a:t>Types of Fraud Schemes in School Districts ***</a:t>
            </a:r>
          </a:p>
        </p:txBody>
      </p:sp>
      <p:sp>
        <p:nvSpPr>
          <p:cNvPr id="3" name="Content Placeholder 2">
            <a:extLst>
              <a:ext uri="{FF2B5EF4-FFF2-40B4-BE49-F238E27FC236}">
                <a16:creationId xmlns:a16="http://schemas.microsoft.com/office/drawing/2014/main" xmlns="" id="{95A9E63D-76C6-4968-BA83-0123F0ECCA52}"/>
              </a:ext>
            </a:extLst>
          </p:cNvPr>
          <p:cNvSpPr>
            <a:spLocks noGrp="1"/>
          </p:cNvSpPr>
          <p:nvPr>
            <p:ph idx="1"/>
          </p:nvPr>
        </p:nvSpPr>
        <p:spPr/>
        <p:txBody>
          <a:bodyPr>
            <a:normAutofit/>
          </a:bodyPr>
          <a:lstStyle/>
          <a:p>
            <a:pPr marL="0" indent="0">
              <a:buNone/>
            </a:pPr>
            <a:r>
              <a:rPr lang="en-US" sz="1600" dirty="0"/>
              <a:t>Personal Use of Governmental Assets or Facilities</a:t>
            </a:r>
          </a:p>
          <a:p>
            <a:pPr lvl="1"/>
            <a:r>
              <a:rPr lang="en-US" sz="1600" dirty="0"/>
              <a:t>Using district car for personal business</a:t>
            </a:r>
          </a:p>
          <a:p>
            <a:pPr lvl="1"/>
            <a:r>
              <a:rPr lang="en-US" sz="1600" dirty="0"/>
              <a:t>Supplementing weekly groceries with food from the cafeteria</a:t>
            </a:r>
          </a:p>
          <a:p>
            <a:pPr lvl="1"/>
            <a:r>
              <a:rPr lang="en-US" sz="1600" dirty="0"/>
              <a:t>Using district lawn mower in a personal mowing business</a:t>
            </a:r>
          </a:p>
          <a:p>
            <a:pPr marL="393192" lvl="1" indent="0">
              <a:buNone/>
            </a:pPr>
            <a:endParaRPr lang="en-US" sz="1600" dirty="0"/>
          </a:p>
          <a:p>
            <a:pPr marL="393192" lvl="1" indent="0">
              <a:buNone/>
            </a:pPr>
            <a:r>
              <a:rPr lang="en-US" sz="1600" dirty="0"/>
              <a:t>*** - From the ACFE 2020 </a:t>
            </a:r>
            <a:r>
              <a:rPr lang="en-US" sz="1600" i="1" dirty="0"/>
              <a:t>Report to the Nations (Association of Certified Fraud Examiners)</a:t>
            </a:r>
          </a:p>
          <a:p>
            <a:endParaRPr lang="en-US" dirty="0"/>
          </a:p>
        </p:txBody>
      </p:sp>
    </p:spTree>
    <p:extLst>
      <p:ext uri="{BB962C8B-B14F-4D97-AF65-F5344CB8AC3E}">
        <p14:creationId xmlns:p14="http://schemas.microsoft.com/office/powerpoint/2010/main" val="167259376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818</TotalTime>
  <Words>5442</Words>
  <Application>Microsoft Macintosh PowerPoint</Application>
  <PresentationFormat>On-screen Show (4:3)</PresentationFormat>
  <Paragraphs>655</Paragraphs>
  <Slides>55</Slides>
  <Notes>9</Notes>
  <HiddenSlides>0</HiddenSlides>
  <MMClips>0</MMClips>
  <ScaleCrop>false</ScaleCrop>
  <HeadingPairs>
    <vt:vector size="4" baseType="variant">
      <vt:variant>
        <vt:lpstr>Theme</vt:lpstr>
      </vt:variant>
      <vt:variant>
        <vt:i4>1</vt:i4>
      </vt:variant>
      <vt:variant>
        <vt:lpstr>Slide Titles</vt:lpstr>
      </vt:variant>
      <vt:variant>
        <vt:i4>55</vt:i4>
      </vt:variant>
    </vt:vector>
  </HeadingPairs>
  <TitlesOfParts>
    <vt:vector size="56" baseType="lpstr">
      <vt:lpstr>Flow</vt:lpstr>
      <vt:lpstr>Fraud and Implications for School Districts</vt:lpstr>
      <vt:lpstr>Report References </vt:lpstr>
      <vt:lpstr>Why and How Do People Commit Fraud?</vt:lpstr>
      <vt:lpstr>Unhappiness at Work</vt:lpstr>
      <vt:lpstr>Financial Pressures </vt:lpstr>
      <vt:lpstr>Categories of Fraud </vt:lpstr>
      <vt:lpstr>Types of Fraud Schemes in School Districts ***</vt:lpstr>
      <vt:lpstr>Types of Fraud Schemes in School Districts ***</vt:lpstr>
      <vt:lpstr>Types of Fraud Schemes in School Districts ***</vt:lpstr>
      <vt:lpstr>Types of Fraud Schemes in School Districts ***</vt:lpstr>
      <vt:lpstr>Who Commits the Fraud?</vt:lpstr>
      <vt:lpstr>Who Commits the Fraud?</vt:lpstr>
      <vt:lpstr>Who Commits the Fraud?</vt:lpstr>
      <vt:lpstr>Red Flags</vt:lpstr>
      <vt:lpstr>How is Fraud Initially Caught?</vt:lpstr>
      <vt:lpstr>Median Losses  </vt:lpstr>
      <vt:lpstr>What are the primary internal control weaknesses that contribute to occupational fraud?</vt:lpstr>
      <vt:lpstr>How Can You Make the most Efficient, Effective Changes?</vt:lpstr>
      <vt:lpstr>How Can You Make the most Efficient, Effective Changes?</vt:lpstr>
      <vt:lpstr>Activity Funds and Accounting Controls –  A Risk Based Approach to the Re-Design of a Control System</vt:lpstr>
      <vt:lpstr>Introduction</vt:lpstr>
      <vt:lpstr>Introduction</vt:lpstr>
      <vt:lpstr>Introduction</vt:lpstr>
      <vt:lpstr>What are Internal Controls?</vt:lpstr>
      <vt:lpstr>Perfection is not Possible</vt:lpstr>
      <vt:lpstr>What then - - if not Perfection?</vt:lpstr>
      <vt:lpstr>The Components of Internal Control</vt:lpstr>
      <vt:lpstr>Design of a Good Control Environment – Tone at the Top</vt:lpstr>
      <vt:lpstr>Control Environment</vt:lpstr>
      <vt:lpstr>Control Environment</vt:lpstr>
      <vt:lpstr>Possible Risks in Student Activity Funds</vt:lpstr>
      <vt:lpstr>Let’s Look at the Specific Risks</vt:lpstr>
      <vt:lpstr>1St Control Cycle:  Cash receipts/revenues – FRAUD RISKS</vt:lpstr>
      <vt:lpstr>Cash receipts/revenues - Where is the Risk?</vt:lpstr>
      <vt:lpstr>How to identify Risks in the Control Cycle of Cash receipts/revenues</vt:lpstr>
      <vt:lpstr>Assessing Risk in the Control Cycle of Cash receipts/revenues</vt:lpstr>
      <vt:lpstr>Assessing Risk in the Control Cycle of Cash receipts/revenues</vt:lpstr>
      <vt:lpstr>Assessing Risk in the Control Cycle of Cash receipts/revenues</vt:lpstr>
      <vt:lpstr>Control Activities for Athletic Event Receipts</vt:lpstr>
      <vt:lpstr>Control Activities for Fund-Raisers</vt:lpstr>
      <vt:lpstr>Control Activities for Club Dues and Other Club Deposits</vt:lpstr>
      <vt:lpstr> 2nd Control Cycle : Cash disbursements/expenditures - FRAUD RISKS</vt:lpstr>
      <vt:lpstr>Cash disbursements/expenditures – Where is the Risk?</vt:lpstr>
      <vt:lpstr>How to Identify Risks in the Control Cycle of Cash disbursements/expenditures</vt:lpstr>
      <vt:lpstr>Assessing Risk in the Control Cycle of Cash disbursements/expenditures</vt:lpstr>
      <vt:lpstr>Assessing Risk in the Control Cycle of Cash disbursements/expenditures</vt:lpstr>
      <vt:lpstr>Assessing Risk in the Control Cycle of Cash disbursements/expenditures</vt:lpstr>
      <vt:lpstr>Control Activities for the Purchase of Athletic Supplies</vt:lpstr>
      <vt:lpstr>Control Activities for the Purchase of Miscellaneous Supplies</vt:lpstr>
      <vt:lpstr>Control Activities for Club Travel</vt:lpstr>
      <vt:lpstr>3rd Control Cycle:  Fixed/Capital Assets – FRAUD RISKS</vt:lpstr>
      <vt:lpstr>Fixed/Capital Assets – Where is the Risk?</vt:lpstr>
      <vt:lpstr>Control Activities for Fixed/Capital Assets purchased with Student Activity Funds</vt:lpstr>
      <vt:lpstr>Fraud Prevention Checklist</vt:lpstr>
      <vt:lpstr>Fraud Prevention Checklist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Internal Controls</dc:title>
  <dc:creator>Suzanne1</dc:creator>
  <cp:lastModifiedBy>Sheryle Coaker</cp:lastModifiedBy>
  <cp:revision>91</cp:revision>
  <cp:lastPrinted>2022-02-04T16:53:13Z</cp:lastPrinted>
  <dcterms:created xsi:type="dcterms:W3CDTF">2008-01-16T15:37:15Z</dcterms:created>
  <dcterms:modified xsi:type="dcterms:W3CDTF">2022-02-17T19:43:28Z</dcterms:modified>
</cp:coreProperties>
</file>